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28"/>
  </p:notesMasterIdLst>
  <p:sldIdLst>
    <p:sldId id="256" r:id="rId5"/>
    <p:sldId id="257" r:id="rId6"/>
    <p:sldId id="258" r:id="rId7"/>
    <p:sldId id="259" r:id="rId8"/>
    <p:sldId id="261" r:id="rId9"/>
    <p:sldId id="301" r:id="rId10"/>
    <p:sldId id="302" r:id="rId11"/>
    <p:sldId id="262" r:id="rId12"/>
    <p:sldId id="303" r:id="rId13"/>
    <p:sldId id="318" r:id="rId14"/>
    <p:sldId id="304" r:id="rId15"/>
    <p:sldId id="305" r:id="rId16"/>
    <p:sldId id="306" r:id="rId17"/>
    <p:sldId id="307" r:id="rId18"/>
    <p:sldId id="308" r:id="rId19"/>
    <p:sldId id="309" r:id="rId20"/>
    <p:sldId id="310" r:id="rId21"/>
    <p:sldId id="311" r:id="rId22"/>
    <p:sldId id="312" r:id="rId23"/>
    <p:sldId id="313" r:id="rId24"/>
    <p:sldId id="314" r:id="rId25"/>
    <p:sldId id="315" r:id="rId26"/>
    <p:sldId id="300" r:id="rId27"/>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r:id="rId55" roundtripDataSignature="AMtx7mgcD81r9NwD3ynA27ktFStkS8zjOg=="/>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nelise Dennis"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5D5D5D"/>
    <a:srgbClr val="419CD2"/>
    <a:srgbClr val="51AC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828CEC2-D638-40F3-B4EF-061124B67C8E}" v="8" dt="2021-12-14T14:55:12.621"/>
  </p1510:revLst>
</p1510:revInfo>
</file>

<file path=ppt/tableStyles.xml><?xml version="1.0" encoding="utf-8"?>
<a:tblStyleLst xmlns:a="http://schemas.openxmlformats.org/drawingml/2006/main" def="{B13A7E07-249A-4CE3-BF6D-BAD963A84E5D}">
  <a:tblStyle styleId="{B13A7E07-249A-4CE3-BF6D-BAD963A84E5D}" styleName="Table_0">
    <a:wholeTbl>
      <a:tcTxStyle b="off" i="off">
        <a:font>
          <a:latin typeface="Arial"/>
          <a:ea typeface="Arial"/>
          <a:cs typeface="Arial"/>
        </a:font>
        <a:srgbClr val="000000"/>
      </a:tcTxStyle>
      <a:tcStyle>
        <a:tcBdr/>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751" autoAdjust="0"/>
    <p:restoredTop sz="94660"/>
  </p:normalViewPr>
  <p:slideViewPr>
    <p:cSldViewPr snapToGrid="0">
      <p:cViewPr varScale="1">
        <p:scale>
          <a:sx n="85" d="100"/>
          <a:sy n="85" d="100"/>
        </p:scale>
        <p:origin x="96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55" Type="http://customschemas.google.com/relationships/presentationmetadata" Target="meta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59"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62"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8"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57" Type="http://schemas.openxmlformats.org/officeDocument/2006/relationships/presProps" Target="presProps.xml"/><Relationship Id="rId61"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6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56"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ian Harris" userId="c0df2758-d740-4b7f-88ff-8072a1e73049" providerId="ADAL" clId="{A828CEC2-D638-40F3-B4EF-061124B67C8E}"/>
    <pc:docChg chg="delSld modSld">
      <pc:chgData name="Sian Harris" userId="c0df2758-d740-4b7f-88ff-8072a1e73049" providerId="ADAL" clId="{A828CEC2-D638-40F3-B4EF-061124B67C8E}" dt="2021-12-14T14:58:37.889" v="101" actId="20577"/>
      <pc:docMkLst>
        <pc:docMk/>
      </pc:docMkLst>
      <pc:sldChg chg="modSp mod">
        <pc:chgData name="Sian Harris" userId="c0df2758-d740-4b7f-88ff-8072a1e73049" providerId="ADAL" clId="{A828CEC2-D638-40F3-B4EF-061124B67C8E}" dt="2021-12-14T14:58:37.889" v="101" actId="20577"/>
        <pc:sldMkLst>
          <pc:docMk/>
          <pc:sldMk cId="0" sldId="257"/>
        </pc:sldMkLst>
        <pc:spChg chg="mod">
          <ac:chgData name="Sian Harris" userId="c0df2758-d740-4b7f-88ff-8072a1e73049" providerId="ADAL" clId="{A828CEC2-D638-40F3-B4EF-061124B67C8E}" dt="2021-12-14T14:57:48.429" v="76" actId="20577"/>
          <ac:spMkLst>
            <pc:docMk/>
            <pc:sldMk cId="0" sldId="257"/>
            <ac:spMk id="183" creationId="{00000000-0000-0000-0000-000000000000}"/>
          </ac:spMkLst>
        </pc:spChg>
        <pc:spChg chg="mod">
          <ac:chgData name="Sian Harris" userId="c0df2758-d740-4b7f-88ff-8072a1e73049" providerId="ADAL" clId="{A828CEC2-D638-40F3-B4EF-061124B67C8E}" dt="2021-12-14T14:58:37.889" v="101" actId="20577"/>
          <ac:spMkLst>
            <pc:docMk/>
            <pc:sldMk cId="0" sldId="257"/>
            <ac:spMk id="193" creationId="{00000000-0000-0000-0000-000000000000}"/>
          </ac:spMkLst>
        </pc:spChg>
      </pc:sldChg>
      <pc:sldChg chg="modSp mod">
        <pc:chgData name="Sian Harris" userId="c0df2758-d740-4b7f-88ff-8072a1e73049" providerId="ADAL" clId="{A828CEC2-D638-40F3-B4EF-061124B67C8E}" dt="2021-12-14T14:54:36.808" v="3" actId="20577"/>
        <pc:sldMkLst>
          <pc:docMk/>
          <pc:sldMk cId="0" sldId="258"/>
        </pc:sldMkLst>
        <pc:spChg chg="mod">
          <ac:chgData name="Sian Harris" userId="c0df2758-d740-4b7f-88ff-8072a1e73049" providerId="ADAL" clId="{A828CEC2-D638-40F3-B4EF-061124B67C8E}" dt="2021-12-14T14:54:36.808" v="3" actId="20577"/>
          <ac:spMkLst>
            <pc:docMk/>
            <pc:sldMk cId="0" sldId="258"/>
            <ac:spMk id="6" creationId="{0F4493BF-1174-447F-A921-B98C44818C85}"/>
          </ac:spMkLst>
        </pc:spChg>
      </pc:sldChg>
      <pc:sldChg chg="modSp">
        <pc:chgData name="Sian Harris" userId="c0df2758-d740-4b7f-88ff-8072a1e73049" providerId="ADAL" clId="{A828CEC2-D638-40F3-B4EF-061124B67C8E}" dt="2021-12-14T14:55:12.621" v="13" actId="20577"/>
        <pc:sldMkLst>
          <pc:docMk/>
          <pc:sldMk cId="0" sldId="262"/>
        </pc:sldMkLst>
        <pc:spChg chg="mod">
          <ac:chgData name="Sian Harris" userId="c0df2758-d740-4b7f-88ff-8072a1e73049" providerId="ADAL" clId="{A828CEC2-D638-40F3-B4EF-061124B67C8E}" dt="2021-12-14T14:55:12.621" v="13" actId="20577"/>
          <ac:spMkLst>
            <pc:docMk/>
            <pc:sldMk cId="0" sldId="262"/>
            <ac:spMk id="12" creationId="{066F1659-B86E-4C17-8852-A57D369EE344}"/>
          </ac:spMkLst>
        </pc:spChg>
      </pc:sldChg>
      <pc:sldChg chg="modSp mod">
        <pc:chgData name="Sian Harris" userId="c0df2758-d740-4b7f-88ff-8072a1e73049" providerId="ADAL" clId="{A828CEC2-D638-40F3-B4EF-061124B67C8E}" dt="2021-12-14T14:54:48.872" v="5" actId="20577"/>
        <pc:sldMkLst>
          <pc:docMk/>
          <pc:sldMk cId="1398563572" sldId="301"/>
        </pc:sldMkLst>
        <pc:spChg chg="mod">
          <ac:chgData name="Sian Harris" userId="c0df2758-d740-4b7f-88ff-8072a1e73049" providerId="ADAL" clId="{A828CEC2-D638-40F3-B4EF-061124B67C8E}" dt="2021-12-14T14:54:48.872" v="5" actId="20577"/>
          <ac:spMkLst>
            <pc:docMk/>
            <pc:sldMk cId="1398563572" sldId="301"/>
            <ac:spMk id="12" creationId="{BA3B6B4B-6BDA-4611-ADF8-261908A4FFDC}"/>
          </ac:spMkLst>
        </pc:spChg>
      </pc:sldChg>
      <pc:sldChg chg="modSp">
        <pc:chgData name="Sian Harris" userId="c0df2758-d740-4b7f-88ff-8072a1e73049" providerId="ADAL" clId="{A828CEC2-D638-40F3-B4EF-061124B67C8E}" dt="2021-12-14T14:55:05.092" v="9" actId="20577"/>
        <pc:sldMkLst>
          <pc:docMk/>
          <pc:sldMk cId="2628845712" sldId="302"/>
        </pc:sldMkLst>
        <pc:spChg chg="mod">
          <ac:chgData name="Sian Harris" userId="c0df2758-d740-4b7f-88ff-8072a1e73049" providerId="ADAL" clId="{A828CEC2-D638-40F3-B4EF-061124B67C8E}" dt="2021-12-14T14:55:05.092" v="9" actId="20577"/>
          <ac:spMkLst>
            <pc:docMk/>
            <pc:sldMk cId="2628845712" sldId="302"/>
            <ac:spMk id="12" creationId="{BA3B6B4B-6BDA-4611-ADF8-261908A4FFDC}"/>
          </ac:spMkLst>
        </pc:spChg>
      </pc:sldChg>
      <pc:sldChg chg="modSp mod">
        <pc:chgData name="Sian Harris" userId="c0df2758-d740-4b7f-88ff-8072a1e73049" providerId="ADAL" clId="{A828CEC2-D638-40F3-B4EF-061124B67C8E}" dt="2021-12-14T14:55:23.277" v="17" actId="20577"/>
        <pc:sldMkLst>
          <pc:docMk/>
          <pc:sldMk cId="488594979" sldId="303"/>
        </pc:sldMkLst>
        <pc:spChg chg="mod">
          <ac:chgData name="Sian Harris" userId="c0df2758-d740-4b7f-88ff-8072a1e73049" providerId="ADAL" clId="{A828CEC2-D638-40F3-B4EF-061124B67C8E}" dt="2021-12-14T14:55:23.277" v="17" actId="20577"/>
          <ac:spMkLst>
            <pc:docMk/>
            <pc:sldMk cId="488594979" sldId="303"/>
            <ac:spMk id="12" creationId="{066F1659-B86E-4C17-8852-A57D369EE344}"/>
          </ac:spMkLst>
        </pc:spChg>
      </pc:sldChg>
      <pc:sldChg chg="modSp mod">
        <pc:chgData name="Sian Harris" userId="c0df2758-d740-4b7f-88ff-8072a1e73049" providerId="ADAL" clId="{A828CEC2-D638-40F3-B4EF-061124B67C8E}" dt="2021-12-14T14:55:41.529" v="27" actId="20577"/>
        <pc:sldMkLst>
          <pc:docMk/>
          <pc:sldMk cId="0" sldId="304"/>
        </pc:sldMkLst>
        <pc:spChg chg="mod">
          <ac:chgData name="Sian Harris" userId="c0df2758-d740-4b7f-88ff-8072a1e73049" providerId="ADAL" clId="{A828CEC2-D638-40F3-B4EF-061124B67C8E}" dt="2021-12-14T14:55:41.529" v="27" actId="20577"/>
          <ac:spMkLst>
            <pc:docMk/>
            <pc:sldMk cId="0" sldId="304"/>
            <ac:spMk id="12" creationId="{56AE24F8-13FF-42BE-A9DF-B310EAAACD90}"/>
          </ac:spMkLst>
        </pc:spChg>
      </pc:sldChg>
      <pc:sldChg chg="modSp mod">
        <pc:chgData name="Sian Harris" userId="c0df2758-d740-4b7f-88ff-8072a1e73049" providerId="ADAL" clId="{A828CEC2-D638-40F3-B4EF-061124B67C8E}" dt="2021-12-14T14:55:50.257" v="32" actId="20577"/>
        <pc:sldMkLst>
          <pc:docMk/>
          <pc:sldMk cId="0" sldId="305"/>
        </pc:sldMkLst>
        <pc:spChg chg="mod">
          <ac:chgData name="Sian Harris" userId="c0df2758-d740-4b7f-88ff-8072a1e73049" providerId="ADAL" clId="{A828CEC2-D638-40F3-B4EF-061124B67C8E}" dt="2021-12-14T14:55:50.257" v="32" actId="20577"/>
          <ac:spMkLst>
            <pc:docMk/>
            <pc:sldMk cId="0" sldId="305"/>
            <ac:spMk id="12" creationId="{E0EE4B26-5CAB-42EC-805C-D1BF2D479717}"/>
          </ac:spMkLst>
        </pc:spChg>
      </pc:sldChg>
      <pc:sldChg chg="modSp mod">
        <pc:chgData name="Sian Harris" userId="c0df2758-d740-4b7f-88ff-8072a1e73049" providerId="ADAL" clId="{A828CEC2-D638-40F3-B4EF-061124B67C8E}" dt="2021-12-14T14:55:58.697" v="37" actId="20577"/>
        <pc:sldMkLst>
          <pc:docMk/>
          <pc:sldMk cId="0" sldId="306"/>
        </pc:sldMkLst>
        <pc:spChg chg="mod">
          <ac:chgData name="Sian Harris" userId="c0df2758-d740-4b7f-88ff-8072a1e73049" providerId="ADAL" clId="{A828CEC2-D638-40F3-B4EF-061124B67C8E}" dt="2021-12-14T14:55:58.697" v="37" actId="20577"/>
          <ac:spMkLst>
            <pc:docMk/>
            <pc:sldMk cId="0" sldId="306"/>
            <ac:spMk id="11" creationId="{C8109801-BA3E-47E1-B573-192939C590DE}"/>
          </ac:spMkLst>
        </pc:spChg>
      </pc:sldChg>
      <pc:sldChg chg="modSp mod">
        <pc:chgData name="Sian Harris" userId="c0df2758-d740-4b7f-88ff-8072a1e73049" providerId="ADAL" clId="{A828CEC2-D638-40F3-B4EF-061124B67C8E}" dt="2021-12-14T14:56:07.938" v="42" actId="20577"/>
        <pc:sldMkLst>
          <pc:docMk/>
          <pc:sldMk cId="0" sldId="307"/>
        </pc:sldMkLst>
        <pc:spChg chg="mod">
          <ac:chgData name="Sian Harris" userId="c0df2758-d740-4b7f-88ff-8072a1e73049" providerId="ADAL" clId="{A828CEC2-D638-40F3-B4EF-061124B67C8E}" dt="2021-12-14T14:56:07.938" v="42" actId="20577"/>
          <ac:spMkLst>
            <pc:docMk/>
            <pc:sldMk cId="0" sldId="307"/>
            <ac:spMk id="12" creationId="{F5023FD8-6B6E-4253-9946-B5208D115D99}"/>
          </ac:spMkLst>
        </pc:spChg>
      </pc:sldChg>
      <pc:sldChg chg="modSp mod">
        <pc:chgData name="Sian Harris" userId="c0df2758-d740-4b7f-88ff-8072a1e73049" providerId="ADAL" clId="{A828CEC2-D638-40F3-B4EF-061124B67C8E}" dt="2021-12-14T14:56:15.914" v="47" actId="20577"/>
        <pc:sldMkLst>
          <pc:docMk/>
          <pc:sldMk cId="0" sldId="308"/>
        </pc:sldMkLst>
        <pc:spChg chg="mod">
          <ac:chgData name="Sian Harris" userId="c0df2758-d740-4b7f-88ff-8072a1e73049" providerId="ADAL" clId="{A828CEC2-D638-40F3-B4EF-061124B67C8E}" dt="2021-12-14T14:56:15.914" v="47" actId="20577"/>
          <ac:spMkLst>
            <pc:docMk/>
            <pc:sldMk cId="0" sldId="308"/>
            <ac:spMk id="11" creationId="{E865F994-17AD-46B4-8B69-675A3DDBF8B7}"/>
          </ac:spMkLst>
        </pc:spChg>
      </pc:sldChg>
      <pc:sldChg chg="modSp mod">
        <pc:chgData name="Sian Harris" userId="c0df2758-d740-4b7f-88ff-8072a1e73049" providerId="ADAL" clId="{A828CEC2-D638-40F3-B4EF-061124B67C8E}" dt="2021-12-14T14:56:24.667" v="52" actId="20577"/>
        <pc:sldMkLst>
          <pc:docMk/>
          <pc:sldMk cId="0" sldId="309"/>
        </pc:sldMkLst>
        <pc:spChg chg="mod">
          <ac:chgData name="Sian Harris" userId="c0df2758-d740-4b7f-88ff-8072a1e73049" providerId="ADAL" clId="{A828CEC2-D638-40F3-B4EF-061124B67C8E}" dt="2021-12-14T14:56:24.667" v="52" actId="20577"/>
          <ac:spMkLst>
            <pc:docMk/>
            <pc:sldMk cId="0" sldId="309"/>
            <ac:spMk id="12" creationId="{922CA53A-3F74-4A25-9C3F-D78CF099B570}"/>
          </ac:spMkLst>
        </pc:spChg>
      </pc:sldChg>
      <pc:sldChg chg="modSp mod">
        <pc:chgData name="Sian Harris" userId="c0df2758-d740-4b7f-88ff-8072a1e73049" providerId="ADAL" clId="{A828CEC2-D638-40F3-B4EF-061124B67C8E}" dt="2021-12-14T14:56:32.388" v="55" actId="20577"/>
        <pc:sldMkLst>
          <pc:docMk/>
          <pc:sldMk cId="0" sldId="310"/>
        </pc:sldMkLst>
        <pc:spChg chg="mod">
          <ac:chgData name="Sian Harris" userId="c0df2758-d740-4b7f-88ff-8072a1e73049" providerId="ADAL" clId="{A828CEC2-D638-40F3-B4EF-061124B67C8E}" dt="2021-12-14T14:56:32.388" v="55" actId="20577"/>
          <ac:spMkLst>
            <pc:docMk/>
            <pc:sldMk cId="0" sldId="310"/>
            <ac:spMk id="11" creationId="{73AD04A5-317C-4185-ADEB-31EF951D96B4}"/>
          </ac:spMkLst>
        </pc:spChg>
      </pc:sldChg>
      <pc:sldChg chg="modSp mod">
        <pc:chgData name="Sian Harris" userId="c0df2758-d740-4b7f-88ff-8072a1e73049" providerId="ADAL" clId="{A828CEC2-D638-40F3-B4EF-061124B67C8E}" dt="2021-12-14T14:56:41.435" v="60" actId="20577"/>
        <pc:sldMkLst>
          <pc:docMk/>
          <pc:sldMk cId="0" sldId="311"/>
        </pc:sldMkLst>
        <pc:spChg chg="mod">
          <ac:chgData name="Sian Harris" userId="c0df2758-d740-4b7f-88ff-8072a1e73049" providerId="ADAL" clId="{A828CEC2-D638-40F3-B4EF-061124B67C8E}" dt="2021-12-14T14:56:41.435" v="60" actId="20577"/>
          <ac:spMkLst>
            <pc:docMk/>
            <pc:sldMk cId="0" sldId="311"/>
            <ac:spMk id="12" creationId="{66B5E335-D6AC-4284-BB2A-172101FF0B7D}"/>
          </ac:spMkLst>
        </pc:spChg>
      </pc:sldChg>
      <pc:sldChg chg="modSp mod">
        <pc:chgData name="Sian Harris" userId="c0df2758-d740-4b7f-88ff-8072a1e73049" providerId="ADAL" clId="{A828CEC2-D638-40F3-B4EF-061124B67C8E}" dt="2021-12-14T14:56:51.378" v="65" actId="20577"/>
        <pc:sldMkLst>
          <pc:docMk/>
          <pc:sldMk cId="0" sldId="312"/>
        </pc:sldMkLst>
        <pc:spChg chg="mod">
          <ac:chgData name="Sian Harris" userId="c0df2758-d740-4b7f-88ff-8072a1e73049" providerId="ADAL" clId="{A828CEC2-D638-40F3-B4EF-061124B67C8E}" dt="2021-12-14T14:56:51.378" v="65" actId="20577"/>
          <ac:spMkLst>
            <pc:docMk/>
            <pc:sldMk cId="0" sldId="312"/>
            <ac:spMk id="11" creationId="{B664401F-CCD0-470D-A1AC-B1F9AD6BD579}"/>
          </ac:spMkLst>
        </pc:spChg>
      </pc:sldChg>
      <pc:sldChg chg="modSp mod">
        <pc:chgData name="Sian Harris" userId="c0df2758-d740-4b7f-88ff-8072a1e73049" providerId="ADAL" clId="{A828CEC2-D638-40F3-B4EF-061124B67C8E}" dt="2021-12-14T14:57:04.916" v="70" actId="20577"/>
        <pc:sldMkLst>
          <pc:docMk/>
          <pc:sldMk cId="0" sldId="313"/>
        </pc:sldMkLst>
        <pc:spChg chg="mod">
          <ac:chgData name="Sian Harris" userId="c0df2758-d740-4b7f-88ff-8072a1e73049" providerId="ADAL" clId="{A828CEC2-D638-40F3-B4EF-061124B67C8E}" dt="2021-12-14T14:57:04.916" v="70" actId="20577"/>
          <ac:spMkLst>
            <pc:docMk/>
            <pc:sldMk cId="0" sldId="313"/>
            <ac:spMk id="12" creationId="{74A5D5EF-D3E3-40EB-B2EF-82798F1645E8}"/>
          </ac:spMkLst>
        </pc:spChg>
      </pc:sldChg>
      <pc:sldChg chg="modSp mod">
        <pc:chgData name="Sian Harris" userId="c0df2758-d740-4b7f-88ff-8072a1e73049" providerId="ADAL" clId="{A828CEC2-D638-40F3-B4EF-061124B67C8E}" dt="2021-12-14T14:57:12.493" v="73" actId="20577"/>
        <pc:sldMkLst>
          <pc:docMk/>
          <pc:sldMk cId="0" sldId="314"/>
        </pc:sldMkLst>
        <pc:spChg chg="mod">
          <ac:chgData name="Sian Harris" userId="c0df2758-d740-4b7f-88ff-8072a1e73049" providerId="ADAL" clId="{A828CEC2-D638-40F3-B4EF-061124B67C8E}" dt="2021-12-14T14:57:12.493" v="73" actId="20577"/>
          <ac:spMkLst>
            <pc:docMk/>
            <pc:sldMk cId="0" sldId="314"/>
            <ac:spMk id="12" creationId="{F2B78BEE-8D08-4CAB-92D1-55B6979715C7}"/>
          </ac:spMkLst>
        </pc:spChg>
      </pc:sldChg>
      <pc:sldChg chg="modSp mod">
        <pc:chgData name="Sian Harris" userId="c0df2758-d740-4b7f-88ff-8072a1e73049" providerId="ADAL" clId="{A828CEC2-D638-40F3-B4EF-061124B67C8E}" dt="2021-12-14T14:57:25.099" v="75" actId="20577"/>
        <pc:sldMkLst>
          <pc:docMk/>
          <pc:sldMk cId="0" sldId="315"/>
        </pc:sldMkLst>
        <pc:spChg chg="mod">
          <ac:chgData name="Sian Harris" userId="c0df2758-d740-4b7f-88ff-8072a1e73049" providerId="ADAL" clId="{A828CEC2-D638-40F3-B4EF-061124B67C8E}" dt="2021-12-14T14:57:25.099" v="75" actId="20577"/>
          <ac:spMkLst>
            <pc:docMk/>
            <pc:sldMk cId="0" sldId="315"/>
            <ac:spMk id="14" creationId="{7B9E4AE2-BFA8-47FF-9BCE-69E39CF5EA26}"/>
          </ac:spMkLst>
        </pc:spChg>
      </pc:sldChg>
      <pc:sldChg chg="del">
        <pc:chgData name="Sian Harris" userId="c0df2758-d740-4b7f-88ff-8072a1e73049" providerId="ADAL" clId="{A828CEC2-D638-40F3-B4EF-061124B67C8E}" dt="2021-12-14T14:54:28.458" v="0" actId="47"/>
        <pc:sldMkLst>
          <pc:docMk/>
          <pc:sldMk cId="2980342399" sldId="316"/>
        </pc:sldMkLst>
      </pc:sldChg>
      <pc:sldChg chg="del">
        <pc:chgData name="Sian Harris" userId="c0df2758-d740-4b7f-88ff-8072a1e73049" providerId="ADAL" clId="{A828CEC2-D638-40F3-B4EF-061124B67C8E}" dt="2021-12-14T14:54:29.697" v="1" actId="47"/>
        <pc:sldMkLst>
          <pc:docMk/>
          <pc:sldMk cId="2850183641" sldId="317"/>
        </pc:sldMkLst>
      </pc:sldChg>
      <pc:sldChg chg="modSp mod">
        <pc:chgData name="Sian Harris" userId="c0df2758-d740-4b7f-88ff-8072a1e73049" providerId="ADAL" clId="{A828CEC2-D638-40F3-B4EF-061124B67C8E}" dt="2021-12-14T14:55:32.362" v="22" actId="20577"/>
        <pc:sldMkLst>
          <pc:docMk/>
          <pc:sldMk cId="463591764" sldId="318"/>
        </pc:sldMkLst>
        <pc:spChg chg="mod">
          <ac:chgData name="Sian Harris" userId="c0df2758-d740-4b7f-88ff-8072a1e73049" providerId="ADAL" clId="{A828CEC2-D638-40F3-B4EF-061124B67C8E}" dt="2021-12-14T14:55:32.362" v="22" actId="20577"/>
          <ac:spMkLst>
            <pc:docMk/>
            <pc:sldMk cId="463591764" sldId="318"/>
            <ac:spMk id="12" creationId="{066F1659-B86E-4C17-8852-A57D369EE34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dc27d1db17_1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7" name="Google Shape;167;gdc27d1db17_1_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p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8" name="Google Shape;258;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59" name="Google Shape;259;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10</a:t>
            </a:fld>
            <a:endParaRPr/>
          </a:p>
        </p:txBody>
      </p:sp>
    </p:spTree>
    <p:extLst>
      <p:ext uri="{BB962C8B-B14F-4D97-AF65-F5344CB8AC3E}">
        <p14:creationId xmlns:p14="http://schemas.microsoft.com/office/powerpoint/2010/main" val="8629417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Google Shape;282;p4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283" name="Google Shape;283;p4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5"/>
        <p:cNvGrpSpPr/>
        <p:nvPr/>
      </p:nvGrpSpPr>
      <p:grpSpPr>
        <a:xfrm>
          <a:off x="0" y="0"/>
          <a:ext cx="0" cy="0"/>
          <a:chOff x="0" y="0"/>
          <a:chExt cx="0" cy="0"/>
        </a:xfrm>
      </p:grpSpPr>
      <p:sp>
        <p:nvSpPr>
          <p:cNvPr id="296" name="Google Shape;296;p5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297" name="Google Shape;297;p5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Google Shape;310;p5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11" name="Google Shape;311;p5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312" name="Google Shape;312;p5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13</a:t>
            </a:fld>
            <a:endParaRP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3"/>
        <p:cNvGrpSpPr/>
        <p:nvPr/>
      </p:nvGrpSpPr>
      <p:grpSpPr>
        <a:xfrm>
          <a:off x="0" y="0"/>
          <a:ext cx="0" cy="0"/>
          <a:chOff x="0" y="0"/>
          <a:chExt cx="0" cy="0"/>
        </a:xfrm>
      </p:grpSpPr>
      <p:sp>
        <p:nvSpPr>
          <p:cNvPr id="324" name="Google Shape;324;p5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25" name="Google Shape;325;p5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326" name="Google Shape;326;p5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14</a:t>
            </a:fld>
            <a:endParaRP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8"/>
        <p:cNvGrpSpPr/>
        <p:nvPr/>
      </p:nvGrpSpPr>
      <p:grpSpPr>
        <a:xfrm>
          <a:off x="0" y="0"/>
          <a:ext cx="0" cy="0"/>
          <a:chOff x="0" y="0"/>
          <a:chExt cx="0" cy="0"/>
        </a:xfrm>
      </p:grpSpPr>
      <p:sp>
        <p:nvSpPr>
          <p:cNvPr id="339" name="Google Shape;339;p5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40" name="Google Shape;340;p5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341" name="Google Shape;341;p5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15</a:t>
            </a:fld>
            <a:endParaRP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2"/>
        <p:cNvGrpSpPr/>
        <p:nvPr/>
      </p:nvGrpSpPr>
      <p:grpSpPr>
        <a:xfrm>
          <a:off x="0" y="0"/>
          <a:ext cx="0" cy="0"/>
          <a:chOff x="0" y="0"/>
          <a:chExt cx="0" cy="0"/>
        </a:xfrm>
      </p:grpSpPr>
      <p:sp>
        <p:nvSpPr>
          <p:cNvPr id="353" name="Google Shape;353;p5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4" name="Google Shape;354;p5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355" name="Google Shape;355;p5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16</a:t>
            </a:fld>
            <a:endParaRP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7"/>
        <p:cNvGrpSpPr/>
        <p:nvPr/>
      </p:nvGrpSpPr>
      <p:grpSpPr>
        <a:xfrm>
          <a:off x="0" y="0"/>
          <a:ext cx="0" cy="0"/>
          <a:chOff x="0" y="0"/>
          <a:chExt cx="0" cy="0"/>
        </a:xfrm>
      </p:grpSpPr>
      <p:sp>
        <p:nvSpPr>
          <p:cNvPr id="368" name="Google Shape;368;gde6d133cfb_0_1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69" name="Google Shape;369;gde6d133cfb_0_1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370" name="Google Shape;370;gde6d133cfb_0_1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17</a:t>
            </a:fld>
            <a:endParaRP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1"/>
        <p:cNvGrpSpPr/>
        <p:nvPr/>
      </p:nvGrpSpPr>
      <p:grpSpPr>
        <a:xfrm>
          <a:off x="0" y="0"/>
          <a:ext cx="0" cy="0"/>
          <a:chOff x="0" y="0"/>
          <a:chExt cx="0" cy="0"/>
        </a:xfrm>
      </p:grpSpPr>
      <p:sp>
        <p:nvSpPr>
          <p:cNvPr id="382" name="Google Shape;382;p5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83" name="Google Shape;383;p5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384" name="Google Shape;384;p5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18</a:t>
            </a:fld>
            <a:endParaRPr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6"/>
        <p:cNvGrpSpPr/>
        <p:nvPr/>
      </p:nvGrpSpPr>
      <p:grpSpPr>
        <a:xfrm>
          <a:off x="0" y="0"/>
          <a:ext cx="0" cy="0"/>
          <a:chOff x="0" y="0"/>
          <a:chExt cx="0" cy="0"/>
        </a:xfrm>
      </p:grpSpPr>
      <p:sp>
        <p:nvSpPr>
          <p:cNvPr id="397" name="Google Shape;397;p5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98" name="Google Shape;398;p5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GB" dirty="0"/>
              <a:t>Notes</a:t>
            </a:r>
            <a:endParaRPr dirty="0"/>
          </a:p>
        </p:txBody>
      </p:sp>
      <p:sp>
        <p:nvSpPr>
          <p:cNvPr id="399" name="Google Shape;399;p5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19</a:t>
            </a:fld>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c92f56e5c9_0_2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0" name="Google Shape;180;gc92f56e5c9_0_2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81" name="Google Shape;181;gc92f56e5c9_0_2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2</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0"/>
        <p:cNvGrpSpPr/>
        <p:nvPr/>
      </p:nvGrpSpPr>
      <p:grpSpPr>
        <a:xfrm>
          <a:off x="0" y="0"/>
          <a:ext cx="0" cy="0"/>
          <a:chOff x="0" y="0"/>
          <a:chExt cx="0" cy="0"/>
        </a:xfrm>
      </p:grpSpPr>
      <p:sp>
        <p:nvSpPr>
          <p:cNvPr id="411" name="Google Shape;411;p5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12" name="Google Shape;412;p5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413" name="Google Shape;413;p5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20</a:t>
            </a:fld>
            <a:endParaRPr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5"/>
        <p:cNvGrpSpPr/>
        <p:nvPr/>
      </p:nvGrpSpPr>
      <p:grpSpPr>
        <a:xfrm>
          <a:off x="0" y="0"/>
          <a:ext cx="0" cy="0"/>
          <a:chOff x="0" y="0"/>
          <a:chExt cx="0" cy="0"/>
        </a:xfrm>
      </p:grpSpPr>
      <p:sp>
        <p:nvSpPr>
          <p:cNvPr id="426" name="Google Shape;426;p6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27" name="Google Shape;427;p6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br>
              <a:rPr lang="en-GB" b="0" dirty="0"/>
            </a:br>
            <a:endParaRPr b="0" dirty="0"/>
          </a:p>
        </p:txBody>
      </p:sp>
      <p:sp>
        <p:nvSpPr>
          <p:cNvPr id="428" name="Google Shape;428;p6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21</a:t>
            </a:fld>
            <a:endParaRPr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0"/>
        <p:cNvGrpSpPr/>
        <p:nvPr/>
      </p:nvGrpSpPr>
      <p:grpSpPr>
        <a:xfrm>
          <a:off x="0" y="0"/>
          <a:ext cx="0" cy="0"/>
          <a:chOff x="0" y="0"/>
          <a:chExt cx="0" cy="0"/>
        </a:xfrm>
      </p:grpSpPr>
      <p:sp>
        <p:nvSpPr>
          <p:cNvPr id="441" name="Google Shape;441;ge394ad2c6d_0_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42" name="Google Shape;442;ge394ad2c6d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marR="0" lvl="0" indent="-228600" algn="l" rtl="0">
              <a:lnSpc>
                <a:spcPct val="100000"/>
              </a:lnSpc>
              <a:spcBef>
                <a:spcPts val="0"/>
              </a:spcBef>
              <a:spcAft>
                <a:spcPts val="0"/>
              </a:spcAft>
              <a:buSzPts val="1400"/>
              <a:buNone/>
            </a:pPr>
            <a:br>
              <a:rPr lang="en-GB" b="0" dirty="0"/>
            </a:br>
            <a:endParaRPr b="0" dirty="0"/>
          </a:p>
        </p:txBody>
      </p:sp>
      <p:sp>
        <p:nvSpPr>
          <p:cNvPr id="443" name="Google Shape;443;ge394ad2c6d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22</a:t>
            </a:fld>
            <a:endParaRPr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4"/>
        <p:cNvGrpSpPr/>
        <p:nvPr/>
      </p:nvGrpSpPr>
      <p:grpSpPr>
        <a:xfrm>
          <a:off x="0" y="0"/>
          <a:ext cx="0" cy="0"/>
          <a:chOff x="0" y="0"/>
          <a:chExt cx="0" cy="0"/>
        </a:xfrm>
      </p:grpSpPr>
      <p:sp>
        <p:nvSpPr>
          <p:cNvPr id="835" name="Google Shape;835;p5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36" name="Google Shape;836;p5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37" name="Google Shape;837;p59: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23</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p2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98" name="Google Shape;198;p2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US"/>
              <a:t>Notes</a:t>
            </a:r>
            <a:endParaRPr/>
          </a:p>
        </p:txBody>
      </p:sp>
      <p:sp>
        <p:nvSpPr>
          <p:cNvPr id="199" name="Google Shape;199;p2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3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3" name="Google Shape;213;p3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14" name="Google Shape;214;p3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p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3" name="Google Shape;243;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215900" lvl="0" indent="-214313" algn="l" rtl="0">
              <a:lnSpc>
                <a:spcPct val="100000"/>
              </a:lnSpc>
              <a:spcBef>
                <a:spcPts val="0"/>
              </a:spcBef>
              <a:spcAft>
                <a:spcPts val="0"/>
              </a:spcAft>
              <a:buSzPts val="1400"/>
              <a:buNone/>
            </a:pPr>
            <a:endParaRPr/>
          </a:p>
        </p:txBody>
      </p:sp>
      <p:sp>
        <p:nvSpPr>
          <p:cNvPr id="244" name="Google Shape;244;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p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3" name="Google Shape;243;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215900" lvl="0" indent="-214313" algn="l" rtl="0">
              <a:lnSpc>
                <a:spcPct val="100000"/>
              </a:lnSpc>
              <a:spcBef>
                <a:spcPts val="0"/>
              </a:spcBef>
              <a:spcAft>
                <a:spcPts val="0"/>
              </a:spcAft>
              <a:buSzPts val="1400"/>
              <a:buNone/>
            </a:pPr>
            <a:endParaRPr/>
          </a:p>
        </p:txBody>
      </p:sp>
      <p:sp>
        <p:nvSpPr>
          <p:cNvPr id="244" name="Google Shape;244;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6</a:t>
            </a:fld>
            <a:endParaRPr/>
          </a:p>
        </p:txBody>
      </p:sp>
    </p:spTree>
    <p:extLst>
      <p:ext uri="{BB962C8B-B14F-4D97-AF65-F5344CB8AC3E}">
        <p14:creationId xmlns:p14="http://schemas.microsoft.com/office/powerpoint/2010/main" val="7605744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p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3" name="Google Shape;243;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215900" lvl="0" indent="-214313" algn="l" rtl="0">
              <a:lnSpc>
                <a:spcPct val="100000"/>
              </a:lnSpc>
              <a:spcBef>
                <a:spcPts val="0"/>
              </a:spcBef>
              <a:spcAft>
                <a:spcPts val="0"/>
              </a:spcAft>
              <a:buSzPts val="1400"/>
              <a:buNone/>
            </a:pPr>
            <a:endParaRPr/>
          </a:p>
        </p:txBody>
      </p:sp>
      <p:sp>
        <p:nvSpPr>
          <p:cNvPr id="244" name="Google Shape;244;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7</a:t>
            </a:fld>
            <a:endParaRPr/>
          </a:p>
        </p:txBody>
      </p:sp>
    </p:spTree>
    <p:extLst>
      <p:ext uri="{BB962C8B-B14F-4D97-AF65-F5344CB8AC3E}">
        <p14:creationId xmlns:p14="http://schemas.microsoft.com/office/powerpoint/2010/main" val="35492582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p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8" name="Google Shape;258;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59" name="Google Shape;259;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p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8" name="Google Shape;258;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59" name="Google Shape;259;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9</a:t>
            </a:fld>
            <a:endParaRPr/>
          </a:p>
        </p:txBody>
      </p:sp>
    </p:spTree>
    <p:extLst>
      <p:ext uri="{BB962C8B-B14F-4D97-AF65-F5344CB8AC3E}">
        <p14:creationId xmlns:p14="http://schemas.microsoft.com/office/powerpoint/2010/main" val="33715442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46"/>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46"/>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4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4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4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5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57"/>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5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5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5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58"/>
          <p:cNvSpPr txBox="1">
            <a:spLocks noGrp="1"/>
          </p:cNvSpPr>
          <p:nvPr>
            <p:ph type="title"/>
          </p:nvPr>
        </p:nvSpPr>
        <p:spPr>
          <a:xfrm rot="5400000">
            <a:off x="4623593" y="2285206"/>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58"/>
          <p:cNvSpPr txBox="1">
            <a:spLocks noGrp="1"/>
          </p:cNvSpPr>
          <p:nvPr>
            <p:ph type="body" idx="1"/>
          </p:nvPr>
        </p:nvSpPr>
        <p:spPr>
          <a:xfrm rot="5400000">
            <a:off x="623093"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5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5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5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4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47"/>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4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4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4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50"/>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50"/>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5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5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5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5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51"/>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51"/>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5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5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5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52"/>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52"/>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52"/>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52"/>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52"/>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5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5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5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5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5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5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5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5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5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5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55"/>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55"/>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55"/>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5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5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5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56"/>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56"/>
          <p:cNvSpPr>
            <a:spLocks noGrp="1"/>
          </p:cNvSpPr>
          <p:nvPr>
            <p:ph type="pic" idx="2"/>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8" name="Google Shape;68;p56"/>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5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5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5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45"/>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45"/>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4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4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4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hyperlink" Target="https://www.ted.com/talks/patrick_awuah_how_to_educate_leaders_liberal_arts/up-next?language=en"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3.pn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1.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6.jpeg"/><Relationship Id="rId7" Type="http://schemas.openxmlformats.org/officeDocument/2006/relationships/image" Target="../media/image10.jpeg"/><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image" Target="../media/image9.jpeg"/><Relationship Id="rId11" Type="http://schemas.openxmlformats.org/officeDocument/2006/relationships/image" Target="../media/image3.png"/><Relationship Id="rId5" Type="http://schemas.openxmlformats.org/officeDocument/2006/relationships/image" Target="../media/image8.jpe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hyperlink" Target="https://www.mindtools.com/pages/article/newCT_96.htm"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gdc27d1db17_1_0"/>
          <p:cNvSpPr txBox="1">
            <a:spLocks noGrp="1"/>
          </p:cNvSpPr>
          <p:nvPr>
            <p:ph type="ctrTitle"/>
          </p:nvPr>
        </p:nvSpPr>
        <p:spPr>
          <a:xfrm>
            <a:off x="200721" y="998440"/>
            <a:ext cx="8753707" cy="3172114"/>
          </a:xfrm>
          <a:prstGeom prst="rect">
            <a:avLst/>
          </a:prstGeom>
          <a:noFill/>
          <a:ln>
            <a:noFill/>
          </a:ln>
        </p:spPr>
        <p:txBody>
          <a:bodyPr spcFirstLastPara="1" wrap="square" lIns="91425" tIns="45700" rIns="91425" bIns="45700" anchor="b" anchorCtr="0">
            <a:noAutofit/>
          </a:bodyPr>
          <a:lstStyle/>
          <a:p>
            <a:pPr marL="0" lvl="0" indent="0" algn="l" rtl="0">
              <a:lnSpc>
                <a:spcPct val="115000"/>
              </a:lnSpc>
              <a:spcBef>
                <a:spcPts val="0"/>
              </a:spcBef>
              <a:spcAft>
                <a:spcPts val="0"/>
              </a:spcAft>
              <a:buClr>
                <a:srgbClr val="5784CC"/>
              </a:buClr>
              <a:buSzPts val="6000"/>
              <a:buFont typeface="Georgia"/>
              <a:buNone/>
            </a:pPr>
            <a:r>
              <a:rPr lang="en-GB" sz="5400">
                <a:solidFill>
                  <a:srgbClr val="419CD2"/>
                </a:solidFill>
                <a:highlight>
                  <a:srgbClr val="FFFFFF"/>
                </a:highlight>
                <a:latin typeface="Georgia"/>
                <a:ea typeface="Georgia"/>
                <a:cs typeface="Georgia"/>
                <a:sym typeface="Georgia"/>
              </a:rPr>
              <a:t>Transformative Learning - developing critical reflective thinking in learners</a:t>
            </a:r>
          </a:p>
        </p:txBody>
      </p:sp>
      <p:pic>
        <p:nvPicPr>
          <p:cNvPr id="3" name="Picture 2">
            <a:extLst>
              <a:ext uri="{FF2B5EF4-FFF2-40B4-BE49-F238E27FC236}">
                <a16:creationId xmlns:a16="http://schemas.microsoft.com/office/drawing/2014/main" id="{4677DC7B-68CC-4ADC-BA35-CDD3D87B7ACC}"/>
              </a:ext>
            </a:extLst>
          </p:cNvPr>
          <p:cNvPicPr>
            <a:picLocks noChangeAspect="1"/>
          </p:cNvPicPr>
          <p:nvPr/>
        </p:nvPicPr>
        <p:blipFill>
          <a:blip r:embed="rId3"/>
          <a:srcRect/>
          <a:stretch/>
        </p:blipFill>
        <p:spPr>
          <a:xfrm>
            <a:off x="348899" y="179216"/>
            <a:ext cx="3218265" cy="696811"/>
          </a:xfrm>
          <a:prstGeom prst="rect">
            <a:avLst/>
          </a:prstGeom>
        </p:spPr>
      </p:pic>
      <p:pic>
        <p:nvPicPr>
          <p:cNvPr id="5" name="Picture 4" descr="Text&#10;&#10;Description automatically generated">
            <a:extLst>
              <a:ext uri="{FF2B5EF4-FFF2-40B4-BE49-F238E27FC236}">
                <a16:creationId xmlns:a16="http://schemas.microsoft.com/office/drawing/2014/main" id="{1C48CB60-AFBB-4D9E-B354-8687DC10C960}"/>
              </a:ext>
            </a:extLst>
          </p:cNvPr>
          <p:cNvPicPr>
            <a:picLocks noChangeAspect="1"/>
          </p:cNvPicPr>
          <p:nvPr/>
        </p:nvPicPr>
        <p:blipFill>
          <a:blip r:embed="rId4"/>
          <a:stretch>
            <a:fillRect/>
          </a:stretch>
        </p:blipFill>
        <p:spPr>
          <a:xfrm>
            <a:off x="4189889" y="82139"/>
            <a:ext cx="4855474" cy="841250"/>
          </a:xfrm>
          <a:prstGeom prst="rect">
            <a:avLst/>
          </a:prstGeom>
        </p:spPr>
      </p:pic>
      <p:pic>
        <p:nvPicPr>
          <p:cNvPr id="15" name="Picture 14" descr="Logo, company name&#10;&#10;Description automatically generated">
            <a:extLst>
              <a:ext uri="{FF2B5EF4-FFF2-40B4-BE49-F238E27FC236}">
                <a16:creationId xmlns:a16="http://schemas.microsoft.com/office/drawing/2014/main" id="{28356966-B005-4926-B448-69C9F8023238}"/>
              </a:ext>
            </a:extLst>
          </p:cNvPr>
          <p:cNvPicPr>
            <a:picLocks noChangeAspect="1"/>
          </p:cNvPicPr>
          <p:nvPr/>
        </p:nvPicPr>
        <p:blipFill>
          <a:blip r:embed="rId5"/>
          <a:stretch>
            <a:fillRect/>
          </a:stretch>
        </p:blipFill>
        <p:spPr>
          <a:xfrm>
            <a:off x="7825219" y="5992427"/>
            <a:ext cx="1220143" cy="715673"/>
          </a:xfrm>
          <a:prstGeom prst="rect">
            <a:avLst/>
          </a:prstGeom>
        </p:spPr>
      </p:pic>
      <p:cxnSp>
        <p:nvCxnSpPr>
          <p:cNvPr id="16" name="Straight Connector 15">
            <a:extLst>
              <a:ext uri="{FF2B5EF4-FFF2-40B4-BE49-F238E27FC236}">
                <a16:creationId xmlns:a16="http://schemas.microsoft.com/office/drawing/2014/main" id="{7609E5A8-A359-4EBA-979B-6160D72AA6CD}"/>
              </a:ext>
            </a:extLst>
          </p:cNvPr>
          <p:cNvCxnSpPr/>
          <p:nvPr/>
        </p:nvCxnSpPr>
        <p:spPr>
          <a:xfrm>
            <a:off x="-1" y="923389"/>
            <a:ext cx="9144000" cy="0"/>
          </a:xfrm>
          <a:prstGeom prst="line">
            <a:avLst/>
          </a:prstGeom>
        </p:spPr>
        <p:style>
          <a:lnRef idx="1">
            <a:schemeClr val="dk1"/>
          </a:lnRef>
          <a:fillRef idx="0">
            <a:schemeClr val="dk1"/>
          </a:fillRef>
          <a:effectRef idx="0">
            <a:schemeClr val="dk1"/>
          </a:effectRef>
          <a:fontRef idx="minor">
            <a:schemeClr val="tx1"/>
          </a:fontRef>
        </p:style>
      </p:cxnSp>
      <p:pic>
        <p:nvPicPr>
          <p:cNvPr id="4" name="Picture 3">
            <a:extLst>
              <a:ext uri="{FF2B5EF4-FFF2-40B4-BE49-F238E27FC236}">
                <a16:creationId xmlns:a16="http://schemas.microsoft.com/office/drawing/2014/main" id="{00BF401C-FB9B-490D-B1C8-461DDB39AADB}"/>
              </a:ext>
            </a:extLst>
          </p:cNvPr>
          <p:cNvPicPr>
            <a:picLocks noChangeAspect="1"/>
          </p:cNvPicPr>
          <p:nvPr/>
        </p:nvPicPr>
        <p:blipFill>
          <a:blip r:embed="rId6"/>
          <a:srcRect t="5296" b="5296"/>
          <a:stretch/>
        </p:blipFill>
        <p:spPr>
          <a:xfrm>
            <a:off x="2254221" y="4345244"/>
            <a:ext cx="4635558" cy="2370447"/>
          </a:xfrm>
          <a:prstGeom prst="rect">
            <a:avLst/>
          </a:prstGeom>
        </p:spPr>
      </p:pic>
      <p:sp>
        <p:nvSpPr>
          <p:cNvPr id="10" name="Rectangle 9">
            <a:extLst>
              <a:ext uri="{FF2B5EF4-FFF2-40B4-BE49-F238E27FC236}">
                <a16:creationId xmlns:a16="http://schemas.microsoft.com/office/drawing/2014/main" id="{50E71548-B13E-442A-B77B-601236C687EA}"/>
              </a:ext>
            </a:extLst>
          </p:cNvPr>
          <p:cNvSpPr/>
          <p:nvPr/>
        </p:nvSpPr>
        <p:spPr>
          <a:xfrm>
            <a:off x="46355" y="6211230"/>
            <a:ext cx="1769806" cy="662920"/>
          </a:xfrm>
          <a:prstGeom prst="rect">
            <a:avLst/>
          </a:prstGeom>
          <a:solidFill>
            <a:srgbClr val="419C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sz="4000">
                <a:solidFill>
                  <a:schemeClr val="bg1"/>
                </a:solidFill>
              </a:rPr>
              <a:t>DAY 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Google Shape;261;p7"/>
          <p:cNvSpPr txBox="1">
            <a:spLocks noGrp="1"/>
          </p:cNvSpPr>
          <p:nvPr>
            <p:ph type="title"/>
          </p:nvPr>
        </p:nvSpPr>
        <p:spPr>
          <a:xfrm>
            <a:off x="682073" y="1034533"/>
            <a:ext cx="78867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accent1"/>
              </a:buClr>
              <a:buSzPts val="3600"/>
              <a:buFont typeface="Georgia"/>
              <a:buNone/>
            </a:pPr>
            <a:r>
              <a:rPr lang="en-US" sz="3600" dirty="0">
                <a:solidFill>
                  <a:srgbClr val="419CD2"/>
                </a:solidFill>
                <a:latin typeface="Georgia"/>
                <a:ea typeface="Georgia"/>
                <a:cs typeface="Georgia"/>
                <a:sym typeface="Georgia"/>
              </a:rPr>
              <a:t>Individual reflection</a:t>
            </a:r>
            <a:endParaRPr sz="3600" dirty="0">
              <a:solidFill>
                <a:srgbClr val="419CD2"/>
              </a:solidFill>
              <a:latin typeface="Georgia"/>
              <a:ea typeface="Georgia"/>
              <a:cs typeface="Georgia"/>
              <a:sym typeface="Georgia"/>
            </a:endParaRPr>
          </a:p>
        </p:txBody>
      </p:sp>
      <p:sp>
        <p:nvSpPr>
          <p:cNvPr id="262" name="Google Shape;262;p7"/>
          <p:cNvSpPr txBox="1">
            <a:spLocks noGrp="1"/>
          </p:cNvSpPr>
          <p:nvPr>
            <p:ph type="body" idx="1"/>
          </p:nvPr>
        </p:nvSpPr>
        <p:spPr>
          <a:xfrm>
            <a:off x="682073" y="2212005"/>
            <a:ext cx="7779854" cy="4250049"/>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750"/>
              </a:spcBef>
              <a:spcAft>
                <a:spcPts val="0"/>
              </a:spcAft>
              <a:buClr>
                <a:srgbClr val="5D5D5D"/>
              </a:buClr>
              <a:buSzPts val="2400"/>
              <a:buChar char="•"/>
            </a:pPr>
            <a:r>
              <a:rPr lang="en-GB" sz="2400" dirty="0">
                <a:solidFill>
                  <a:srgbClr val="5D5D5D"/>
                </a:solidFill>
                <a:latin typeface="Arial"/>
                <a:ea typeface="Arial"/>
                <a:cs typeface="Arial"/>
                <a:sym typeface="Arial"/>
              </a:rPr>
              <a:t>Have you picked up any useful idea(s) that you could use, in your own teaching or facilitation practice, to enhance the learning experience of male and female students in your learning sessions?</a:t>
            </a:r>
          </a:p>
          <a:p>
            <a:pPr marL="171450" lvl="0" indent="0" algn="l" rtl="0">
              <a:lnSpc>
                <a:spcPct val="90000"/>
              </a:lnSpc>
              <a:spcBef>
                <a:spcPts val="750"/>
              </a:spcBef>
              <a:spcAft>
                <a:spcPts val="0"/>
              </a:spcAft>
              <a:buSzPts val="1800"/>
              <a:buNone/>
            </a:pPr>
            <a:endParaRPr lang="en-GB" sz="2400" dirty="0">
              <a:solidFill>
                <a:srgbClr val="5D5D5D"/>
              </a:solidFill>
              <a:latin typeface="Arial"/>
              <a:ea typeface="Arial"/>
              <a:cs typeface="Arial"/>
              <a:sym typeface="Arial"/>
            </a:endParaRPr>
          </a:p>
          <a:p>
            <a:pPr marL="171450" lvl="0" indent="-171450" algn="l" rtl="0">
              <a:lnSpc>
                <a:spcPct val="90000"/>
              </a:lnSpc>
              <a:spcBef>
                <a:spcPts val="750"/>
              </a:spcBef>
              <a:spcAft>
                <a:spcPts val="0"/>
              </a:spcAft>
              <a:buClr>
                <a:srgbClr val="5D5D5D"/>
              </a:buClr>
              <a:buSzPts val="2400"/>
              <a:buChar char="•"/>
            </a:pPr>
            <a:r>
              <a:rPr lang="en-GB" sz="2400" dirty="0">
                <a:solidFill>
                  <a:srgbClr val="5D5D5D"/>
                </a:solidFill>
                <a:latin typeface="Arial"/>
                <a:ea typeface="Arial"/>
                <a:cs typeface="Arial"/>
                <a:sym typeface="Arial"/>
              </a:rPr>
              <a:t>What are these?</a:t>
            </a:r>
          </a:p>
        </p:txBody>
      </p:sp>
      <p:sp>
        <p:nvSpPr>
          <p:cNvPr id="12" name="Rectangle 11">
            <a:extLst>
              <a:ext uri="{FF2B5EF4-FFF2-40B4-BE49-F238E27FC236}">
                <a16:creationId xmlns:a16="http://schemas.microsoft.com/office/drawing/2014/main" id="{066F1659-B86E-4C17-8852-A57D369EE344}"/>
              </a:ext>
            </a:extLst>
          </p:cNvPr>
          <p:cNvSpPr/>
          <p:nvPr/>
        </p:nvSpPr>
        <p:spPr>
          <a:xfrm>
            <a:off x="46355" y="6573198"/>
            <a:ext cx="1769806" cy="300952"/>
          </a:xfrm>
          <a:prstGeom prst="rect">
            <a:avLst/>
          </a:prstGeom>
          <a:solidFill>
            <a:srgbClr val="419C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dirty="0">
                <a:solidFill>
                  <a:schemeClr val="bg1"/>
                </a:solidFill>
              </a:rPr>
              <a:t>TL Slide 1.10</a:t>
            </a:r>
          </a:p>
        </p:txBody>
      </p:sp>
      <p:pic>
        <p:nvPicPr>
          <p:cNvPr id="14" name="Picture 13" descr="Text&#10;&#10;Description automatically generated">
            <a:extLst>
              <a:ext uri="{FF2B5EF4-FFF2-40B4-BE49-F238E27FC236}">
                <a16:creationId xmlns:a16="http://schemas.microsoft.com/office/drawing/2014/main" id="{CFB9323C-360E-489D-BCAB-3A92F9949407}"/>
              </a:ext>
            </a:extLst>
          </p:cNvPr>
          <p:cNvPicPr>
            <a:picLocks noChangeAspect="1"/>
          </p:cNvPicPr>
          <p:nvPr/>
        </p:nvPicPr>
        <p:blipFill>
          <a:blip r:embed="rId3"/>
          <a:stretch>
            <a:fillRect/>
          </a:stretch>
        </p:blipFill>
        <p:spPr>
          <a:xfrm>
            <a:off x="4189889" y="82139"/>
            <a:ext cx="4855474" cy="841250"/>
          </a:xfrm>
          <a:prstGeom prst="rect">
            <a:avLst/>
          </a:prstGeom>
        </p:spPr>
      </p:pic>
      <p:pic>
        <p:nvPicPr>
          <p:cNvPr id="15" name="Picture 14" descr="Logo, company name&#10;&#10;Description automatically generated">
            <a:extLst>
              <a:ext uri="{FF2B5EF4-FFF2-40B4-BE49-F238E27FC236}">
                <a16:creationId xmlns:a16="http://schemas.microsoft.com/office/drawing/2014/main" id="{C9B78208-9CAA-462C-83DE-FE322FD249EA}"/>
              </a:ext>
            </a:extLst>
          </p:cNvPr>
          <p:cNvPicPr>
            <a:picLocks noChangeAspect="1"/>
          </p:cNvPicPr>
          <p:nvPr/>
        </p:nvPicPr>
        <p:blipFill>
          <a:blip r:embed="rId4"/>
          <a:stretch>
            <a:fillRect/>
          </a:stretch>
        </p:blipFill>
        <p:spPr>
          <a:xfrm>
            <a:off x="7896373" y="6188556"/>
            <a:ext cx="932569" cy="546997"/>
          </a:xfrm>
          <a:prstGeom prst="rect">
            <a:avLst/>
          </a:prstGeom>
        </p:spPr>
      </p:pic>
      <p:cxnSp>
        <p:nvCxnSpPr>
          <p:cNvPr id="16" name="Straight Connector 15">
            <a:extLst>
              <a:ext uri="{FF2B5EF4-FFF2-40B4-BE49-F238E27FC236}">
                <a16:creationId xmlns:a16="http://schemas.microsoft.com/office/drawing/2014/main" id="{F2D1B21E-8980-4774-962B-DAB24D416468}"/>
              </a:ext>
            </a:extLst>
          </p:cNvPr>
          <p:cNvCxnSpPr/>
          <p:nvPr/>
        </p:nvCxnSpPr>
        <p:spPr>
          <a:xfrm>
            <a:off x="-1" y="923389"/>
            <a:ext cx="9144000" cy="0"/>
          </a:xfrm>
          <a:prstGeom prst="line">
            <a:avLst/>
          </a:prstGeom>
        </p:spPr>
        <p:style>
          <a:lnRef idx="1">
            <a:schemeClr val="dk1"/>
          </a:lnRef>
          <a:fillRef idx="0">
            <a:schemeClr val="dk1"/>
          </a:fillRef>
          <a:effectRef idx="0">
            <a:schemeClr val="dk1"/>
          </a:effectRef>
          <a:fontRef idx="minor">
            <a:schemeClr val="tx1"/>
          </a:fontRef>
        </p:style>
      </p:cxnSp>
      <p:pic>
        <p:nvPicPr>
          <p:cNvPr id="9" name="Picture 8">
            <a:extLst>
              <a:ext uri="{FF2B5EF4-FFF2-40B4-BE49-F238E27FC236}">
                <a16:creationId xmlns:a16="http://schemas.microsoft.com/office/drawing/2014/main" id="{F728BD5D-0B29-4F46-9452-FAFC9C39D55D}"/>
              </a:ext>
            </a:extLst>
          </p:cNvPr>
          <p:cNvPicPr>
            <a:picLocks noChangeAspect="1"/>
          </p:cNvPicPr>
          <p:nvPr/>
        </p:nvPicPr>
        <p:blipFill>
          <a:blip r:embed="rId5"/>
          <a:srcRect/>
          <a:stretch/>
        </p:blipFill>
        <p:spPr>
          <a:xfrm>
            <a:off x="348899" y="179216"/>
            <a:ext cx="3218265" cy="696811"/>
          </a:xfrm>
          <a:prstGeom prst="rect">
            <a:avLst/>
          </a:prstGeom>
        </p:spPr>
      </p:pic>
    </p:spTree>
    <p:extLst>
      <p:ext uri="{BB962C8B-B14F-4D97-AF65-F5344CB8AC3E}">
        <p14:creationId xmlns:p14="http://schemas.microsoft.com/office/powerpoint/2010/main" val="463591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292" name="Google Shape;292;p49"/>
          <p:cNvSpPr txBox="1">
            <a:spLocks noGrp="1"/>
          </p:cNvSpPr>
          <p:nvPr>
            <p:ph type="title"/>
          </p:nvPr>
        </p:nvSpPr>
        <p:spPr>
          <a:xfrm>
            <a:off x="1021530" y="1054382"/>
            <a:ext cx="7341127" cy="934430"/>
          </a:xfrm>
          <a:prstGeom prst="rect">
            <a:avLst/>
          </a:prstGeom>
          <a:noFill/>
          <a:ln>
            <a:noFill/>
          </a:ln>
        </p:spPr>
        <p:txBody>
          <a:bodyPr spcFirstLastPara="1" wrap="square" lIns="68550" tIns="34275" rIns="68550" bIns="34275" anchor="ctr" anchorCtr="0">
            <a:noAutofit/>
          </a:bodyPr>
          <a:lstStyle/>
          <a:p>
            <a:pPr marL="0" lvl="0" indent="0" algn="ctr" rtl="0">
              <a:lnSpc>
                <a:spcPct val="90000"/>
              </a:lnSpc>
              <a:spcBef>
                <a:spcPts val="0"/>
              </a:spcBef>
              <a:spcAft>
                <a:spcPts val="0"/>
              </a:spcAft>
              <a:buClr>
                <a:srgbClr val="5784CC"/>
              </a:buClr>
              <a:buSzPts val="4400"/>
              <a:buNone/>
            </a:pPr>
            <a:r>
              <a:rPr lang="en-GB" sz="3200" dirty="0">
                <a:solidFill>
                  <a:srgbClr val="419CD2"/>
                </a:solidFill>
                <a:latin typeface="Georgia"/>
                <a:ea typeface="Georgia"/>
                <a:cs typeface="Georgia"/>
                <a:sym typeface="Georgia"/>
              </a:rPr>
              <a:t>Overall objectives of session: </a:t>
            </a:r>
            <a:br>
              <a:rPr lang="en-GB" sz="3200" dirty="0">
                <a:solidFill>
                  <a:srgbClr val="419CD2"/>
                </a:solidFill>
                <a:latin typeface="Georgia"/>
                <a:ea typeface="Georgia"/>
                <a:cs typeface="Georgia"/>
                <a:sym typeface="Georgia"/>
              </a:rPr>
            </a:br>
            <a:r>
              <a:rPr lang="en-GB" sz="3200" i="0" u="none" strike="noStrike" dirty="0">
                <a:solidFill>
                  <a:srgbClr val="419CD2"/>
                </a:solidFill>
                <a:latin typeface="Georgia"/>
                <a:ea typeface="Georgia"/>
                <a:cs typeface="Georgia"/>
                <a:sym typeface="Georgia"/>
              </a:rPr>
              <a:t>The Promise vs The Reality</a:t>
            </a:r>
            <a:endParaRPr sz="3200" dirty="0">
              <a:solidFill>
                <a:srgbClr val="419CD2"/>
              </a:solidFill>
              <a:latin typeface="Georgia"/>
              <a:ea typeface="Georgia"/>
              <a:cs typeface="Georgia"/>
              <a:sym typeface="Georgia"/>
            </a:endParaRPr>
          </a:p>
        </p:txBody>
      </p:sp>
      <p:sp>
        <p:nvSpPr>
          <p:cNvPr id="294" name="Google Shape;294;p49"/>
          <p:cNvSpPr txBox="1"/>
          <p:nvPr/>
        </p:nvSpPr>
        <p:spPr>
          <a:xfrm>
            <a:off x="649893" y="2119804"/>
            <a:ext cx="8084400" cy="380613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800"/>
              </a:spcBef>
              <a:spcAft>
                <a:spcPts val="0"/>
              </a:spcAft>
              <a:buClr>
                <a:srgbClr val="000000"/>
              </a:buClr>
              <a:buSzPts val="2600"/>
              <a:buFont typeface="Arial"/>
              <a:buNone/>
            </a:pPr>
            <a:r>
              <a:rPr lang="en-GB" sz="2600" b="1" i="0" u="none" strike="noStrike" cap="none" dirty="0">
                <a:solidFill>
                  <a:srgbClr val="5D5D5D"/>
                </a:solidFill>
                <a:latin typeface="Arial"/>
                <a:ea typeface="Arial"/>
                <a:cs typeface="Arial"/>
                <a:sym typeface="Arial"/>
              </a:rPr>
              <a:t>To clearly articulate:</a:t>
            </a:r>
            <a:endParaRPr sz="2600" b="1" i="0" u="none" strike="noStrike" cap="none" dirty="0">
              <a:solidFill>
                <a:srgbClr val="5D5D5D"/>
              </a:solidFill>
              <a:latin typeface="Arial"/>
              <a:ea typeface="Arial"/>
              <a:cs typeface="Arial"/>
              <a:sym typeface="Arial"/>
            </a:endParaRPr>
          </a:p>
          <a:p>
            <a:pPr marL="457200" marR="0" lvl="0" indent="-457200" algn="l" rtl="0">
              <a:lnSpc>
                <a:spcPct val="100000"/>
              </a:lnSpc>
              <a:spcBef>
                <a:spcPts val="800"/>
              </a:spcBef>
              <a:spcAft>
                <a:spcPts val="0"/>
              </a:spcAft>
              <a:buClr>
                <a:srgbClr val="7F7F7F"/>
              </a:buClr>
              <a:buSzPts val="2600"/>
              <a:buFont typeface="Arial"/>
              <a:buChar char="•"/>
            </a:pPr>
            <a:r>
              <a:rPr lang="en-GB" sz="2600" b="0" i="0" u="none" strike="noStrike" cap="none" dirty="0">
                <a:solidFill>
                  <a:srgbClr val="5D5D5D"/>
                </a:solidFill>
                <a:latin typeface="Arial"/>
                <a:ea typeface="Arial"/>
                <a:cs typeface="Arial"/>
                <a:sym typeface="Arial"/>
              </a:rPr>
              <a:t>what is promised to students by the university</a:t>
            </a:r>
            <a:endParaRPr sz="2600" b="0" i="0" u="none" strike="noStrike" cap="none" dirty="0">
              <a:solidFill>
                <a:srgbClr val="5D5D5D"/>
              </a:solidFill>
              <a:latin typeface="Arial"/>
              <a:ea typeface="Arial"/>
              <a:cs typeface="Arial"/>
              <a:sym typeface="Arial"/>
            </a:endParaRPr>
          </a:p>
          <a:p>
            <a:pPr marL="457200" marR="0" lvl="0" indent="-457200" algn="l" rtl="0">
              <a:lnSpc>
                <a:spcPct val="100000"/>
              </a:lnSpc>
              <a:spcBef>
                <a:spcPts val="800"/>
              </a:spcBef>
              <a:spcAft>
                <a:spcPts val="0"/>
              </a:spcAft>
              <a:buClr>
                <a:srgbClr val="7F7F7F"/>
              </a:buClr>
              <a:buSzPts val="2600"/>
              <a:buFont typeface="Arial"/>
              <a:buChar char="•"/>
            </a:pPr>
            <a:r>
              <a:rPr lang="en-GB" sz="2600" b="0" i="0" u="none" strike="noStrike" cap="none" dirty="0">
                <a:solidFill>
                  <a:srgbClr val="5D5D5D"/>
                </a:solidFill>
                <a:latin typeface="Arial"/>
                <a:ea typeface="Arial"/>
                <a:cs typeface="Arial"/>
                <a:sym typeface="Arial"/>
              </a:rPr>
              <a:t>the actual reality based on feedback from stakeholders</a:t>
            </a:r>
            <a:endParaRPr sz="2600" b="0" i="0" u="none" strike="noStrike" cap="none" dirty="0">
              <a:solidFill>
                <a:srgbClr val="5D5D5D"/>
              </a:solidFill>
              <a:latin typeface="Arial"/>
              <a:ea typeface="Arial"/>
              <a:cs typeface="Arial"/>
              <a:sym typeface="Arial"/>
            </a:endParaRPr>
          </a:p>
          <a:p>
            <a:pPr marL="457200" marR="0" lvl="0" indent="-457200" algn="l" rtl="0">
              <a:lnSpc>
                <a:spcPct val="100000"/>
              </a:lnSpc>
              <a:spcBef>
                <a:spcPts val="800"/>
              </a:spcBef>
              <a:spcAft>
                <a:spcPts val="0"/>
              </a:spcAft>
              <a:buClr>
                <a:srgbClr val="7F7F7F"/>
              </a:buClr>
              <a:buSzPts val="2600"/>
              <a:buFont typeface="Arial"/>
              <a:buChar char="•"/>
            </a:pPr>
            <a:r>
              <a:rPr lang="en-GB" sz="2600" b="0" i="0" u="none" strike="noStrike" cap="none" dirty="0">
                <a:solidFill>
                  <a:srgbClr val="5D5D5D"/>
                </a:solidFill>
                <a:latin typeface="Arial"/>
                <a:ea typeface="Arial"/>
                <a:cs typeface="Arial"/>
                <a:sym typeface="Arial"/>
              </a:rPr>
              <a:t>how the promise and the reality compare</a:t>
            </a:r>
            <a:endParaRPr sz="1400" b="0" i="0" u="none" strike="noStrike" cap="none" dirty="0">
              <a:solidFill>
                <a:srgbClr val="5D5D5D"/>
              </a:solidFill>
              <a:latin typeface="Arial"/>
              <a:ea typeface="Arial"/>
              <a:cs typeface="Arial"/>
              <a:sym typeface="Arial"/>
            </a:endParaRPr>
          </a:p>
          <a:p>
            <a:pPr marL="457200" marR="0" lvl="0" indent="-457200" algn="l" rtl="0">
              <a:lnSpc>
                <a:spcPct val="100000"/>
              </a:lnSpc>
              <a:spcBef>
                <a:spcPts val="800"/>
              </a:spcBef>
              <a:spcAft>
                <a:spcPts val="0"/>
              </a:spcAft>
              <a:buClr>
                <a:srgbClr val="7F7F7F"/>
              </a:buClr>
              <a:buSzPts val="2600"/>
              <a:buFont typeface="Arial"/>
              <a:buChar char="•"/>
            </a:pPr>
            <a:r>
              <a:rPr lang="en-GB" sz="2600" b="0" i="0" u="none" strike="noStrike" cap="none" dirty="0">
                <a:solidFill>
                  <a:srgbClr val="5D5D5D"/>
                </a:solidFill>
                <a:latin typeface="Arial"/>
                <a:ea typeface="Arial"/>
                <a:cs typeface="Arial"/>
                <a:sym typeface="Arial"/>
              </a:rPr>
              <a:t>how participants propose to handle the identified issues with regards to the established existing divide, if it is determined to exist</a:t>
            </a:r>
            <a:endParaRPr sz="3200" b="0" i="0" u="none" strike="noStrike" cap="none" dirty="0">
              <a:solidFill>
                <a:srgbClr val="5D5D5D"/>
              </a:solidFill>
              <a:latin typeface="Arial"/>
              <a:ea typeface="Arial"/>
              <a:cs typeface="Arial"/>
              <a:sym typeface="Arial"/>
            </a:endParaRPr>
          </a:p>
        </p:txBody>
      </p:sp>
      <p:sp>
        <p:nvSpPr>
          <p:cNvPr id="12" name="Rectangle 11">
            <a:extLst>
              <a:ext uri="{FF2B5EF4-FFF2-40B4-BE49-F238E27FC236}">
                <a16:creationId xmlns:a16="http://schemas.microsoft.com/office/drawing/2014/main" id="{56AE24F8-13FF-42BE-A9DF-B310EAAACD90}"/>
              </a:ext>
            </a:extLst>
          </p:cNvPr>
          <p:cNvSpPr/>
          <p:nvPr/>
        </p:nvSpPr>
        <p:spPr>
          <a:xfrm>
            <a:off x="46355" y="6573198"/>
            <a:ext cx="1769806" cy="300952"/>
          </a:xfrm>
          <a:prstGeom prst="rect">
            <a:avLst/>
          </a:prstGeom>
          <a:solidFill>
            <a:srgbClr val="419C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dirty="0">
                <a:solidFill>
                  <a:schemeClr val="bg1"/>
                </a:solidFill>
              </a:rPr>
              <a:t>TL Slide 1.11</a:t>
            </a:r>
          </a:p>
        </p:txBody>
      </p:sp>
      <p:pic>
        <p:nvPicPr>
          <p:cNvPr id="13" name="Picture 12" descr="Text&#10;&#10;Description automatically generated">
            <a:extLst>
              <a:ext uri="{FF2B5EF4-FFF2-40B4-BE49-F238E27FC236}">
                <a16:creationId xmlns:a16="http://schemas.microsoft.com/office/drawing/2014/main" id="{D337B714-B086-461F-ADBB-6F4AC377D28B}"/>
              </a:ext>
            </a:extLst>
          </p:cNvPr>
          <p:cNvPicPr>
            <a:picLocks noChangeAspect="1"/>
          </p:cNvPicPr>
          <p:nvPr/>
        </p:nvPicPr>
        <p:blipFill>
          <a:blip r:embed="rId3"/>
          <a:stretch>
            <a:fillRect/>
          </a:stretch>
        </p:blipFill>
        <p:spPr>
          <a:xfrm>
            <a:off x="4189889" y="82139"/>
            <a:ext cx="4855474" cy="841250"/>
          </a:xfrm>
          <a:prstGeom prst="rect">
            <a:avLst/>
          </a:prstGeom>
        </p:spPr>
      </p:pic>
      <p:pic>
        <p:nvPicPr>
          <p:cNvPr id="14" name="Picture 13" descr="Logo, company name&#10;&#10;Description automatically generated">
            <a:extLst>
              <a:ext uri="{FF2B5EF4-FFF2-40B4-BE49-F238E27FC236}">
                <a16:creationId xmlns:a16="http://schemas.microsoft.com/office/drawing/2014/main" id="{4AF7BF9E-8032-44B2-AA80-162F06EC3DC9}"/>
              </a:ext>
            </a:extLst>
          </p:cNvPr>
          <p:cNvPicPr>
            <a:picLocks noChangeAspect="1"/>
          </p:cNvPicPr>
          <p:nvPr/>
        </p:nvPicPr>
        <p:blipFill>
          <a:blip r:embed="rId4"/>
          <a:stretch>
            <a:fillRect/>
          </a:stretch>
        </p:blipFill>
        <p:spPr>
          <a:xfrm>
            <a:off x="7896373" y="6188556"/>
            <a:ext cx="932569" cy="546997"/>
          </a:xfrm>
          <a:prstGeom prst="rect">
            <a:avLst/>
          </a:prstGeom>
        </p:spPr>
      </p:pic>
      <p:cxnSp>
        <p:nvCxnSpPr>
          <p:cNvPr id="15" name="Straight Connector 14">
            <a:extLst>
              <a:ext uri="{FF2B5EF4-FFF2-40B4-BE49-F238E27FC236}">
                <a16:creationId xmlns:a16="http://schemas.microsoft.com/office/drawing/2014/main" id="{374FB441-779C-4C14-BFC7-824D578B1C8F}"/>
              </a:ext>
            </a:extLst>
          </p:cNvPr>
          <p:cNvCxnSpPr/>
          <p:nvPr/>
        </p:nvCxnSpPr>
        <p:spPr>
          <a:xfrm>
            <a:off x="-1" y="923389"/>
            <a:ext cx="9144000" cy="0"/>
          </a:xfrm>
          <a:prstGeom prst="line">
            <a:avLst/>
          </a:prstGeom>
        </p:spPr>
        <p:style>
          <a:lnRef idx="1">
            <a:schemeClr val="dk1"/>
          </a:lnRef>
          <a:fillRef idx="0">
            <a:schemeClr val="dk1"/>
          </a:fillRef>
          <a:effectRef idx="0">
            <a:schemeClr val="dk1"/>
          </a:effectRef>
          <a:fontRef idx="minor">
            <a:schemeClr val="tx1"/>
          </a:fontRef>
        </p:style>
      </p:cxnSp>
      <p:pic>
        <p:nvPicPr>
          <p:cNvPr id="16" name="Picture 15">
            <a:extLst>
              <a:ext uri="{FF2B5EF4-FFF2-40B4-BE49-F238E27FC236}">
                <a16:creationId xmlns:a16="http://schemas.microsoft.com/office/drawing/2014/main" id="{160C5A92-230D-4AA0-BB04-8E4C4748BB6F}"/>
              </a:ext>
            </a:extLst>
          </p:cNvPr>
          <p:cNvPicPr>
            <a:picLocks noChangeAspect="1"/>
          </p:cNvPicPr>
          <p:nvPr/>
        </p:nvPicPr>
        <p:blipFill>
          <a:blip r:embed="rId5"/>
          <a:srcRect/>
          <a:stretch/>
        </p:blipFill>
        <p:spPr>
          <a:xfrm>
            <a:off x="348899" y="179216"/>
            <a:ext cx="3218265" cy="696811"/>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98"/>
        <p:cNvGrpSpPr/>
        <p:nvPr/>
      </p:nvGrpSpPr>
      <p:grpSpPr>
        <a:xfrm>
          <a:off x="0" y="0"/>
          <a:ext cx="0" cy="0"/>
          <a:chOff x="0" y="0"/>
          <a:chExt cx="0" cy="0"/>
        </a:xfrm>
      </p:grpSpPr>
      <p:sp>
        <p:nvSpPr>
          <p:cNvPr id="306" name="Google Shape;306;p50"/>
          <p:cNvSpPr txBox="1">
            <a:spLocks noGrp="1"/>
          </p:cNvSpPr>
          <p:nvPr>
            <p:ph type="title"/>
          </p:nvPr>
        </p:nvSpPr>
        <p:spPr>
          <a:xfrm>
            <a:off x="763750" y="1128275"/>
            <a:ext cx="7712700" cy="736500"/>
          </a:xfrm>
          <a:prstGeom prst="rect">
            <a:avLst/>
          </a:prstGeom>
          <a:noFill/>
          <a:ln>
            <a:noFill/>
          </a:ln>
        </p:spPr>
        <p:txBody>
          <a:bodyPr spcFirstLastPara="1" wrap="square" lIns="68550" tIns="34275" rIns="68550" bIns="34275" anchor="ctr" anchorCtr="0">
            <a:noAutofit/>
          </a:bodyPr>
          <a:lstStyle/>
          <a:p>
            <a:pPr marL="0" lvl="0" indent="0" algn="l" rtl="0">
              <a:lnSpc>
                <a:spcPct val="90000"/>
              </a:lnSpc>
              <a:spcBef>
                <a:spcPts val="0"/>
              </a:spcBef>
              <a:spcAft>
                <a:spcPts val="0"/>
              </a:spcAft>
              <a:buClr>
                <a:srgbClr val="5784CC"/>
              </a:buClr>
              <a:buSzPts val="4400"/>
              <a:buNone/>
            </a:pPr>
            <a:r>
              <a:rPr lang="en-GB" sz="3200" dirty="0">
                <a:solidFill>
                  <a:srgbClr val="419CD2"/>
                </a:solidFill>
                <a:latin typeface="Georgia"/>
                <a:ea typeface="Georgia"/>
                <a:cs typeface="Georgia"/>
                <a:sym typeface="Georgia"/>
              </a:rPr>
              <a:t>Group discussion and reflection </a:t>
            </a:r>
            <a:r>
              <a:rPr lang="en-GB" sz="3200" i="1" dirty="0">
                <a:solidFill>
                  <a:srgbClr val="419CD2"/>
                </a:solidFill>
                <a:latin typeface="Georgia"/>
                <a:ea typeface="Georgia"/>
                <a:cs typeface="Georgia"/>
                <a:sym typeface="Georgia"/>
              </a:rPr>
              <a:t>(5 mins)</a:t>
            </a:r>
            <a:endParaRPr sz="3200" i="1" dirty="0">
              <a:solidFill>
                <a:srgbClr val="419CD2"/>
              </a:solidFill>
              <a:latin typeface="Georgia"/>
              <a:ea typeface="Georgia"/>
              <a:cs typeface="Georgia"/>
              <a:sym typeface="Georgia"/>
            </a:endParaRPr>
          </a:p>
        </p:txBody>
      </p:sp>
      <p:sp>
        <p:nvSpPr>
          <p:cNvPr id="308" name="Google Shape;308;p50"/>
          <p:cNvSpPr txBox="1"/>
          <p:nvPr/>
        </p:nvSpPr>
        <p:spPr>
          <a:xfrm>
            <a:off x="577900" y="2054650"/>
            <a:ext cx="8084400" cy="3529800"/>
          </a:xfrm>
          <a:prstGeom prst="rect">
            <a:avLst/>
          </a:prstGeom>
          <a:noFill/>
          <a:ln>
            <a:noFill/>
          </a:ln>
        </p:spPr>
        <p:txBody>
          <a:bodyPr spcFirstLastPara="1" wrap="square" lIns="91425" tIns="45700" rIns="91425" bIns="45700" anchor="t" anchorCtr="0">
            <a:spAutoFit/>
          </a:bodyPr>
          <a:lstStyle/>
          <a:p>
            <a:pPr marL="514350" marR="0" lvl="0" indent="-501650" algn="l" rtl="0">
              <a:lnSpc>
                <a:spcPct val="100000"/>
              </a:lnSpc>
              <a:spcBef>
                <a:spcPts val="0"/>
              </a:spcBef>
              <a:spcAft>
                <a:spcPts val="0"/>
              </a:spcAft>
              <a:buClr>
                <a:schemeClr val="dk2"/>
              </a:buClr>
              <a:buSzPts val="3000"/>
              <a:buFont typeface="Arial"/>
              <a:buAutoNum type="arabicPeriod"/>
            </a:pPr>
            <a:r>
              <a:rPr lang="en-GB" sz="3000" b="0" i="0" u="none" strike="noStrike" cap="none" dirty="0">
                <a:solidFill>
                  <a:srgbClr val="5D5D5D"/>
                </a:solidFill>
                <a:latin typeface="Arial"/>
                <a:ea typeface="Arial"/>
                <a:cs typeface="Arial"/>
                <a:sym typeface="Arial"/>
              </a:rPr>
              <a:t>Are you as a university currently delivering on your promise to your students?</a:t>
            </a:r>
            <a:endParaRPr sz="3000" b="0" i="0" u="none" strike="noStrike" cap="none" dirty="0">
              <a:solidFill>
                <a:srgbClr val="5D5D5D"/>
              </a:solidFill>
              <a:latin typeface="Arial"/>
              <a:ea typeface="Arial"/>
              <a:cs typeface="Arial"/>
              <a:sym typeface="Arial"/>
            </a:endParaRPr>
          </a:p>
          <a:p>
            <a:pPr marL="514350" marR="0" lvl="0" indent="-501650" algn="l" rtl="0">
              <a:lnSpc>
                <a:spcPct val="100000"/>
              </a:lnSpc>
              <a:spcBef>
                <a:spcPts val="800"/>
              </a:spcBef>
              <a:spcAft>
                <a:spcPts val="0"/>
              </a:spcAft>
              <a:buClr>
                <a:schemeClr val="dk2"/>
              </a:buClr>
              <a:buSzPts val="3000"/>
              <a:buFont typeface="Arial"/>
              <a:buAutoNum type="arabicPeriod"/>
            </a:pPr>
            <a:r>
              <a:rPr lang="en-GB" sz="3000" b="0" i="0" u="none" strike="noStrike" cap="none" dirty="0">
                <a:solidFill>
                  <a:srgbClr val="5D5D5D"/>
                </a:solidFill>
                <a:latin typeface="Arial"/>
                <a:ea typeface="Arial"/>
                <a:cs typeface="Arial"/>
                <a:sym typeface="Arial"/>
              </a:rPr>
              <a:t>Are your graduates currently becoming what you had envisioned?</a:t>
            </a:r>
            <a:endParaRPr sz="3000" b="0" i="0" u="none" strike="noStrike" cap="none" dirty="0">
              <a:solidFill>
                <a:srgbClr val="5D5D5D"/>
              </a:solidFill>
              <a:latin typeface="Arial"/>
              <a:ea typeface="Arial"/>
              <a:cs typeface="Arial"/>
              <a:sym typeface="Arial"/>
            </a:endParaRPr>
          </a:p>
          <a:p>
            <a:pPr marL="514350" marR="0" lvl="0" indent="-501650" algn="l" rtl="0">
              <a:lnSpc>
                <a:spcPct val="100000"/>
              </a:lnSpc>
              <a:spcBef>
                <a:spcPts val="800"/>
              </a:spcBef>
              <a:spcAft>
                <a:spcPts val="0"/>
              </a:spcAft>
              <a:buClr>
                <a:schemeClr val="dk2"/>
              </a:buClr>
              <a:buSzPts val="3000"/>
              <a:buFont typeface="Arial"/>
              <a:buAutoNum type="arabicPeriod"/>
            </a:pPr>
            <a:r>
              <a:rPr lang="en-GB" sz="3000" b="0" i="0" u="none" strike="noStrike" cap="none" dirty="0">
                <a:solidFill>
                  <a:srgbClr val="5D5D5D"/>
                </a:solidFill>
                <a:latin typeface="Arial"/>
                <a:ea typeface="Arial"/>
                <a:cs typeface="Arial"/>
                <a:sym typeface="Arial"/>
              </a:rPr>
              <a:t>What % of your graduates presently are becoming what was envisioned by the university?</a:t>
            </a:r>
            <a:endParaRPr sz="3000" b="0" i="0" u="none" strike="noStrike" cap="none" dirty="0">
              <a:solidFill>
                <a:srgbClr val="5D5D5D"/>
              </a:solidFill>
              <a:latin typeface="Arial"/>
              <a:ea typeface="Arial"/>
              <a:cs typeface="Arial"/>
              <a:sym typeface="Arial"/>
            </a:endParaRPr>
          </a:p>
        </p:txBody>
      </p:sp>
      <p:sp>
        <p:nvSpPr>
          <p:cNvPr id="12" name="Rectangle 11">
            <a:extLst>
              <a:ext uri="{FF2B5EF4-FFF2-40B4-BE49-F238E27FC236}">
                <a16:creationId xmlns:a16="http://schemas.microsoft.com/office/drawing/2014/main" id="{E0EE4B26-5CAB-42EC-805C-D1BF2D479717}"/>
              </a:ext>
            </a:extLst>
          </p:cNvPr>
          <p:cNvSpPr/>
          <p:nvPr/>
        </p:nvSpPr>
        <p:spPr>
          <a:xfrm>
            <a:off x="46355" y="6573198"/>
            <a:ext cx="1769806" cy="300952"/>
          </a:xfrm>
          <a:prstGeom prst="rect">
            <a:avLst/>
          </a:prstGeom>
          <a:solidFill>
            <a:srgbClr val="419C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dirty="0">
                <a:solidFill>
                  <a:schemeClr val="bg1"/>
                </a:solidFill>
              </a:rPr>
              <a:t>TL Slide 1.12</a:t>
            </a:r>
          </a:p>
        </p:txBody>
      </p:sp>
      <p:pic>
        <p:nvPicPr>
          <p:cNvPr id="13" name="Picture 12" descr="Text&#10;&#10;Description automatically generated">
            <a:extLst>
              <a:ext uri="{FF2B5EF4-FFF2-40B4-BE49-F238E27FC236}">
                <a16:creationId xmlns:a16="http://schemas.microsoft.com/office/drawing/2014/main" id="{2760A008-D522-45C4-8BDA-640DCDF80AAE}"/>
              </a:ext>
            </a:extLst>
          </p:cNvPr>
          <p:cNvPicPr>
            <a:picLocks noChangeAspect="1"/>
          </p:cNvPicPr>
          <p:nvPr/>
        </p:nvPicPr>
        <p:blipFill>
          <a:blip r:embed="rId3"/>
          <a:stretch>
            <a:fillRect/>
          </a:stretch>
        </p:blipFill>
        <p:spPr>
          <a:xfrm>
            <a:off x="4189889" y="82139"/>
            <a:ext cx="4855474" cy="841250"/>
          </a:xfrm>
          <a:prstGeom prst="rect">
            <a:avLst/>
          </a:prstGeom>
        </p:spPr>
      </p:pic>
      <p:pic>
        <p:nvPicPr>
          <p:cNvPr id="14" name="Picture 13" descr="Logo, company name&#10;&#10;Description automatically generated">
            <a:extLst>
              <a:ext uri="{FF2B5EF4-FFF2-40B4-BE49-F238E27FC236}">
                <a16:creationId xmlns:a16="http://schemas.microsoft.com/office/drawing/2014/main" id="{D0076AB5-9C0B-4322-9B92-28E0BAA406C3}"/>
              </a:ext>
            </a:extLst>
          </p:cNvPr>
          <p:cNvPicPr>
            <a:picLocks noChangeAspect="1"/>
          </p:cNvPicPr>
          <p:nvPr/>
        </p:nvPicPr>
        <p:blipFill>
          <a:blip r:embed="rId4"/>
          <a:stretch>
            <a:fillRect/>
          </a:stretch>
        </p:blipFill>
        <p:spPr>
          <a:xfrm>
            <a:off x="7896373" y="6188556"/>
            <a:ext cx="932569" cy="546997"/>
          </a:xfrm>
          <a:prstGeom prst="rect">
            <a:avLst/>
          </a:prstGeom>
        </p:spPr>
      </p:pic>
      <p:cxnSp>
        <p:nvCxnSpPr>
          <p:cNvPr id="15" name="Straight Connector 14">
            <a:extLst>
              <a:ext uri="{FF2B5EF4-FFF2-40B4-BE49-F238E27FC236}">
                <a16:creationId xmlns:a16="http://schemas.microsoft.com/office/drawing/2014/main" id="{6927ABAF-0FA5-4521-B6B6-32102020D11F}"/>
              </a:ext>
            </a:extLst>
          </p:cNvPr>
          <p:cNvCxnSpPr/>
          <p:nvPr/>
        </p:nvCxnSpPr>
        <p:spPr>
          <a:xfrm>
            <a:off x="-1" y="923389"/>
            <a:ext cx="9144000" cy="0"/>
          </a:xfrm>
          <a:prstGeom prst="line">
            <a:avLst/>
          </a:prstGeom>
        </p:spPr>
        <p:style>
          <a:lnRef idx="1">
            <a:schemeClr val="dk1"/>
          </a:lnRef>
          <a:fillRef idx="0">
            <a:schemeClr val="dk1"/>
          </a:fillRef>
          <a:effectRef idx="0">
            <a:schemeClr val="dk1"/>
          </a:effectRef>
          <a:fontRef idx="minor">
            <a:schemeClr val="tx1"/>
          </a:fontRef>
        </p:style>
      </p:cxnSp>
      <p:pic>
        <p:nvPicPr>
          <p:cNvPr id="16" name="Picture 15">
            <a:extLst>
              <a:ext uri="{FF2B5EF4-FFF2-40B4-BE49-F238E27FC236}">
                <a16:creationId xmlns:a16="http://schemas.microsoft.com/office/drawing/2014/main" id="{6E6DC3A8-70A5-48CF-A3FA-745B95AC6ACB}"/>
              </a:ext>
            </a:extLst>
          </p:cNvPr>
          <p:cNvPicPr>
            <a:picLocks noChangeAspect="1"/>
          </p:cNvPicPr>
          <p:nvPr/>
        </p:nvPicPr>
        <p:blipFill>
          <a:blip r:embed="rId5"/>
          <a:srcRect/>
          <a:stretch/>
        </p:blipFill>
        <p:spPr>
          <a:xfrm>
            <a:off x="348899" y="179216"/>
            <a:ext cx="3218265" cy="696811"/>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13"/>
        <p:cNvGrpSpPr/>
        <p:nvPr/>
      </p:nvGrpSpPr>
      <p:grpSpPr>
        <a:xfrm>
          <a:off x="0" y="0"/>
          <a:ext cx="0" cy="0"/>
          <a:chOff x="0" y="0"/>
          <a:chExt cx="0" cy="0"/>
        </a:xfrm>
      </p:grpSpPr>
      <p:sp>
        <p:nvSpPr>
          <p:cNvPr id="314" name="Google Shape;314;p51"/>
          <p:cNvSpPr txBox="1">
            <a:spLocks noGrp="1"/>
          </p:cNvSpPr>
          <p:nvPr>
            <p:ph type="body" idx="1"/>
          </p:nvPr>
        </p:nvSpPr>
        <p:spPr>
          <a:xfrm>
            <a:off x="628650" y="1042525"/>
            <a:ext cx="7779900" cy="419010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1000"/>
              </a:spcBef>
              <a:spcAft>
                <a:spcPts val="0"/>
              </a:spcAft>
              <a:buClr>
                <a:srgbClr val="7F7F7F"/>
              </a:buClr>
              <a:buSzPts val="2400"/>
              <a:buNone/>
            </a:pPr>
            <a:r>
              <a:rPr lang="en-GB" sz="3200" dirty="0">
                <a:solidFill>
                  <a:srgbClr val="419CD2"/>
                </a:solidFill>
                <a:latin typeface="Georgia"/>
                <a:ea typeface="Georgia"/>
                <a:cs typeface="Georgia"/>
                <a:sym typeface="Georgia"/>
              </a:rPr>
              <a:t>Group task: the Promise vs the Reality</a:t>
            </a:r>
            <a:endParaRPr sz="3200" dirty="0">
              <a:solidFill>
                <a:srgbClr val="419CD2"/>
              </a:solidFill>
              <a:latin typeface="Georgia"/>
              <a:ea typeface="Georgia"/>
              <a:cs typeface="Georgia"/>
              <a:sym typeface="Georgia"/>
            </a:endParaRPr>
          </a:p>
          <a:p>
            <a:pPr marL="0" lvl="0" indent="0" algn="l" rtl="0">
              <a:lnSpc>
                <a:spcPct val="90000"/>
              </a:lnSpc>
              <a:spcBef>
                <a:spcPts val="1000"/>
              </a:spcBef>
              <a:spcAft>
                <a:spcPts val="0"/>
              </a:spcAft>
              <a:buClr>
                <a:srgbClr val="7F7F7F"/>
              </a:buClr>
              <a:buSzPts val="2400"/>
              <a:buNone/>
            </a:pPr>
            <a:endParaRPr sz="2000" dirty="0">
              <a:solidFill>
                <a:srgbClr val="7F7F7F"/>
              </a:solidFill>
              <a:latin typeface="Arial"/>
              <a:ea typeface="Arial"/>
              <a:cs typeface="Arial"/>
              <a:sym typeface="Arial"/>
            </a:endParaRPr>
          </a:p>
          <a:p>
            <a:pPr marL="630000" marR="0" lvl="0" indent="-431800" algn="l" rtl="0">
              <a:lnSpc>
                <a:spcPct val="107000"/>
              </a:lnSpc>
              <a:spcBef>
                <a:spcPts val="400"/>
              </a:spcBef>
              <a:spcAft>
                <a:spcPts val="0"/>
              </a:spcAft>
              <a:buClr>
                <a:srgbClr val="434343"/>
              </a:buClr>
              <a:buSzPts val="3200"/>
              <a:buAutoNum type="alphaLcParenR"/>
            </a:pPr>
            <a:r>
              <a:rPr lang="en-GB" sz="3200" dirty="0">
                <a:solidFill>
                  <a:srgbClr val="5D5D5D"/>
                </a:solidFill>
                <a:latin typeface="Arial"/>
                <a:ea typeface="Arial"/>
                <a:cs typeface="Arial"/>
                <a:sym typeface="Arial"/>
              </a:rPr>
              <a:t>What are the identified gaps?</a:t>
            </a:r>
            <a:endParaRPr sz="3200" dirty="0">
              <a:solidFill>
                <a:srgbClr val="5D5D5D"/>
              </a:solidFill>
              <a:latin typeface="Arial"/>
              <a:ea typeface="Arial"/>
              <a:cs typeface="Arial"/>
              <a:sym typeface="Arial"/>
            </a:endParaRPr>
          </a:p>
          <a:p>
            <a:pPr marL="630000" marR="0" lvl="0" indent="-431800" algn="l" rtl="0">
              <a:lnSpc>
                <a:spcPct val="107000"/>
              </a:lnSpc>
              <a:spcBef>
                <a:spcPts val="0"/>
              </a:spcBef>
              <a:spcAft>
                <a:spcPts val="0"/>
              </a:spcAft>
              <a:buClr>
                <a:srgbClr val="434343"/>
              </a:buClr>
              <a:buSzPts val="3200"/>
              <a:buAutoNum type="alphaLcParenR"/>
            </a:pPr>
            <a:r>
              <a:rPr lang="en-GB" sz="3200" dirty="0">
                <a:solidFill>
                  <a:srgbClr val="5D5D5D"/>
                </a:solidFill>
                <a:latin typeface="Arial"/>
                <a:ea typeface="Arial"/>
                <a:cs typeface="Arial"/>
                <a:sym typeface="Arial"/>
              </a:rPr>
              <a:t>What needs to change?</a:t>
            </a:r>
            <a:endParaRPr sz="3200" dirty="0">
              <a:solidFill>
                <a:srgbClr val="5D5D5D"/>
              </a:solidFill>
              <a:latin typeface="Arial"/>
              <a:ea typeface="Arial"/>
              <a:cs typeface="Arial"/>
              <a:sym typeface="Arial"/>
            </a:endParaRPr>
          </a:p>
          <a:p>
            <a:pPr marL="630000" marR="0" lvl="0" indent="-431800" algn="l" rtl="0">
              <a:lnSpc>
                <a:spcPct val="107000"/>
              </a:lnSpc>
              <a:spcBef>
                <a:spcPts val="0"/>
              </a:spcBef>
              <a:spcAft>
                <a:spcPts val="0"/>
              </a:spcAft>
              <a:buClr>
                <a:srgbClr val="434343"/>
              </a:buClr>
              <a:buSzPts val="3200"/>
              <a:buAutoNum type="alphaLcParenR"/>
            </a:pPr>
            <a:r>
              <a:rPr lang="en-GB" sz="3200" dirty="0">
                <a:solidFill>
                  <a:srgbClr val="5D5D5D"/>
                </a:solidFill>
                <a:latin typeface="Arial"/>
                <a:ea typeface="Arial"/>
                <a:cs typeface="Arial"/>
                <a:sym typeface="Arial"/>
              </a:rPr>
              <a:t>What needs to be enhanced?</a:t>
            </a:r>
            <a:endParaRPr sz="3200" dirty="0">
              <a:solidFill>
                <a:srgbClr val="5D5D5D"/>
              </a:solidFill>
              <a:latin typeface="Arial"/>
              <a:ea typeface="Arial"/>
              <a:cs typeface="Arial"/>
              <a:sym typeface="Arial"/>
            </a:endParaRPr>
          </a:p>
          <a:p>
            <a:pPr marL="630000" marR="0" lvl="0" indent="-431800" algn="l" rtl="0">
              <a:lnSpc>
                <a:spcPct val="107000"/>
              </a:lnSpc>
              <a:spcBef>
                <a:spcPts val="0"/>
              </a:spcBef>
              <a:spcAft>
                <a:spcPts val="0"/>
              </a:spcAft>
              <a:buClr>
                <a:srgbClr val="434343"/>
              </a:buClr>
              <a:buSzPts val="3200"/>
              <a:buFont typeface="Arial"/>
              <a:buAutoNum type="alphaLcParenR"/>
            </a:pPr>
            <a:r>
              <a:rPr lang="en-GB" sz="3200" dirty="0">
                <a:solidFill>
                  <a:srgbClr val="5D5D5D"/>
                </a:solidFill>
                <a:latin typeface="Arial"/>
                <a:ea typeface="Arial"/>
                <a:cs typeface="Arial"/>
                <a:sym typeface="Arial"/>
              </a:rPr>
              <a:t>What needs to be done away with?  </a:t>
            </a:r>
            <a:r>
              <a:rPr lang="en-GB" sz="1800" dirty="0">
                <a:solidFill>
                  <a:srgbClr val="5D5D5D"/>
                </a:solidFill>
                <a:latin typeface="Arial"/>
                <a:ea typeface="Arial"/>
                <a:cs typeface="Arial"/>
                <a:sym typeface="Arial"/>
              </a:rPr>
              <a:t>  </a:t>
            </a:r>
            <a:endParaRPr sz="3200" dirty="0">
              <a:solidFill>
                <a:srgbClr val="5D5D5D"/>
              </a:solidFill>
              <a:latin typeface="Arial"/>
              <a:ea typeface="Arial"/>
              <a:cs typeface="Arial"/>
              <a:sym typeface="Arial"/>
            </a:endParaRPr>
          </a:p>
        </p:txBody>
      </p:sp>
      <p:sp>
        <p:nvSpPr>
          <p:cNvPr id="11" name="Rectangle 10">
            <a:extLst>
              <a:ext uri="{FF2B5EF4-FFF2-40B4-BE49-F238E27FC236}">
                <a16:creationId xmlns:a16="http://schemas.microsoft.com/office/drawing/2014/main" id="{C8109801-BA3E-47E1-B573-192939C590DE}"/>
              </a:ext>
            </a:extLst>
          </p:cNvPr>
          <p:cNvSpPr/>
          <p:nvPr/>
        </p:nvSpPr>
        <p:spPr>
          <a:xfrm>
            <a:off x="46355" y="6573198"/>
            <a:ext cx="1769806" cy="300952"/>
          </a:xfrm>
          <a:prstGeom prst="rect">
            <a:avLst/>
          </a:prstGeom>
          <a:solidFill>
            <a:srgbClr val="419C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dirty="0">
                <a:solidFill>
                  <a:schemeClr val="bg1"/>
                </a:solidFill>
              </a:rPr>
              <a:t>TL Slide 1.13</a:t>
            </a:r>
          </a:p>
        </p:txBody>
      </p:sp>
      <p:pic>
        <p:nvPicPr>
          <p:cNvPr id="12" name="Picture 11" descr="Text&#10;&#10;Description automatically generated">
            <a:extLst>
              <a:ext uri="{FF2B5EF4-FFF2-40B4-BE49-F238E27FC236}">
                <a16:creationId xmlns:a16="http://schemas.microsoft.com/office/drawing/2014/main" id="{EA0B4EF7-3D93-48F4-8E78-B3E78FF04AC2}"/>
              </a:ext>
            </a:extLst>
          </p:cNvPr>
          <p:cNvPicPr>
            <a:picLocks noChangeAspect="1"/>
          </p:cNvPicPr>
          <p:nvPr/>
        </p:nvPicPr>
        <p:blipFill>
          <a:blip r:embed="rId3"/>
          <a:stretch>
            <a:fillRect/>
          </a:stretch>
        </p:blipFill>
        <p:spPr>
          <a:xfrm>
            <a:off x="4189889" y="82139"/>
            <a:ext cx="4855474" cy="841250"/>
          </a:xfrm>
          <a:prstGeom prst="rect">
            <a:avLst/>
          </a:prstGeom>
        </p:spPr>
      </p:pic>
      <p:pic>
        <p:nvPicPr>
          <p:cNvPr id="13" name="Picture 12" descr="Logo, company name&#10;&#10;Description automatically generated">
            <a:extLst>
              <a:ext uri="{FF2B5EF4-FFF2-40B4-BE49-F238E27FC236}">
                <a16:creationId xmlns:a16="http://schemas.microsoft.com/office/drawing/2014/main" id="{E0C8A40B-08A8-4DE3-B6A8-A8A2880ACDAC}"/>
              </a:ext>
            </a:extLst>
          </p:cNvPr>
          <p:cNvPicPr>
            <a:picLocks noChangeAspect="1"/>
          </p:cNvPicPr>
          <p:nvPr/>
        </p:nvPicPr>
        <p:blipFill>
          <a:blip r:embed="rId4"/>
          <a:stretch>
            <a:fillRect/>
          </a:stretch>
        </p:blipFill>
        <p:spPr>
          <a:xfrm>
            <a:off x="7896373" y="6188556"/>
            <a:ext cx="932569" cy="546997"/>
          </a:xfrm>
          <a:prstGeom prst="rect">
            <a:avLst/>
          </a:prstGeom>
        </p:spPr>
      </p:pic>
      <p:cxnSp>
        <p:nvCxnSpPr>
          <p:cNvPr id="14" name="Straight Connector 13">
            <a:extLst>
              <a:ext uri="{FF2B5EF4-FFF2-40B4-BE49-F238E27FC236}">
                <a16:creationId xmlns:a16="http://schemas.microsoft.com/office/drawing/2014/main" id="{D041D2AF-182A-428B-8408-BAD93F90EA62}"/>
              </a:ext>
            </a:extLst>
          </p:cNvPr>
          <p:cNvCxnSpPr/>
          <p:nvPr/>
        </p:nvCxnSpPr>
        <p:spPr>
          <a:xfrm>
            <a:off x="-1" y="923389"/>
            <a:ext cx="9144000" cy="0"/>
          </a:xfrm>
          <a:prstGeom prst="line">
            <a:avLst/>
          </a:prstGeom>
        </p:spPr>
        <p:style>
          <a:lnRef idx="1">
            <a:schemeClr val="dk1"/>
          </a:lnRef>
          <a:fillRef idx="0">
            <a:schemeClr val="dk1"/>
          </a:fillRef>
          <a:effectRef idx="0">
            <a:schemeClr val="dk1"/>
          </a:effectRef>
          <a:fontRef idx="minor">
            <a:schemeClr val="tx1"/>
          </a:fontRef>
        </p:style>
      </p:cxnSp>
      <p:pic>
        <p:nvPicPr>
          <p:cNvPr id="15" name="Picture 14">
            <a:extLst>
              <a:ext uri="{FF2B5EF4-FFF2-40B4-BE49-F238E27FC236}">
                <a16:creationId xmlns:a16="http://schemas.microsoft.com/office/drawing/2014/main" id="{210A554E-FF4A-410A-91B8-29EB751A9F4C}"/>
              </a:ext>
            </a:extLst>
          </p:cNvPr>
          <p:cNvPicPr>
            <a:picLocks noChangeAspect="1"/>
          </p:cNvPicPr>
          <p:nvPr/>
        </p:nvPicPr>
        <p:blipFill>
          <a:blip r:embed="rId5"/>
          <a:srcRect/>
          <a:stretch/>
        </p:blipFill>
        <p:spPr>
          <a:xfrm>
            <a:off x="348899" y="179216"/>
            <a:ext cx="3218265" cy="696811"/>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27"/>
        <p:cNvGrpSpPr/>
        <p:nvPr/>
      </p:nvGrpSpPr>
      <p:grpSpPr>
        <a:xfrm>
          <a:off x="0" y="0"/>
          <a:ext cx="0" cy="0"/>
          <a:chOff x="0" y="0"/>
          <a:chExt cx="0" cy="0"/>
        </a:xfrm>
      </p:grpSpPr>
      <p:sp>
        <p:nvSpPr>
          <p:cNvPr id="328" name="Google Shape;328;p52"/>
          <p:cNvSpPr txBox="1">
            <a:spLocks noGrp="1"/>
          </p:cNvSpPr>
          <p:nvPr>
            <p:ph type="title"/>
          </p:nvPr>
        </p:nvSpPr>
        <p:spPr>
          <a:xfrm>
            <a:off x="391199" y="1118133"/>
            <a:ext cx="8361600" cy="550800"/>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rgbClr val="5784CC"/>
              </a:buClr>
              <a:buSzPts val="4400"/>
              <a:buNone/>
            </a:pPr>
            <a:r>
              <a:rPr lang="en-GB" sz="3600" dirty="0">
                <a:solidFill>
                  <a:srgbClr val="419CD2"/>
                </a:solidFill>
                <a:latin typeface="Georgia"/>
                <a:ea typeface="Georgia"/>
                <a:cs typeface="Georgia"/>
                <a:sym typeface="Georgia"/>
              </a:rPr>
              <a:t>Group discussion: comparative analysis</a:t>
            </a:r>
            <a:endParaRPr sz="3600" dirty="0">
              <a:solidFill>
                <a:srgbClr val="419CD2"/>
              </a:solidFill>
              <a:latin typeface="Georgia"/>
              <a:ea typeface="Georgia"/>
              <a:cs typeface="Georgia"/>
              <a:sym typeface="Georgia"/>
            </a:endParaRPr>
          </a:p>
        </p:txBody>
      </p:sp>
      <p:sp>
        <p:nvSpPr>
          <p:cNvPr id="329" name="Google Shape;329;p52"/>
          <p:cNvSpPr txBox="1">
            <a:spLocks noGrp="1"/>
          </p:cNvSpPr>
          <p:nvPr>
            <p:ph type="body" idx="1"/>
          </p:nvPr>
        </p:nvSpPr>
        <p:spPr>
          <a:xfrm>
            <a:off x="414449" y="1863277"/>
            <a:ext cx="8315100" cy="4001100"/>
          </a:xfrm>
          <a:prstGeom prst="rect">
            <a:avLst/>
          </a:prstGeom>
          <a:noFill/>
          <a:ln>
            <a:noFill/>
          </a:ln>
        </p:spPr>
        <p:txBody>
          <a:bodyPr spcFirstLastPara="1" wrap="square" lIns="91425" tIns="45700" rIns="91425" bIns="45700" anchor="t" anchorCtr="0">
            <a:noAutofit/>
          </a:bodyPr>
          <a:lstStyle/>
          <a:p>
            <a:pPr marL="457200" lvl="0" indent="-342900" algn="l" rtl="0">
              <a:lnSpc>
                <a:spcPct val="100000"/>
              </a:lnSpc>
              <a:spcBef>
                <a:spcPts val="200"/>
              </a:spcBef>
              <a:spcAft>
                <a:spcPts val="0"/>
              </a:spcAft>
              <a:buClr>
                <a:srgbClr val="434343"/>
              </a:buClr>
              <a:buSzPts val="1800"/>
              <a:buChar char="•"/>
            </a:pPr>
            <a:r>
              <a:rPr lang="en-GB" i="0" u="none" strike="noStrike" dirty="0">
                <a:solidFill>
                  <a:srgbClr val="5D5D5D"/>
                </a:solidFill>
                <a:latin typeface="Arial"/>
                <a:ea typeface="Arial"/>
                <a:cs typeface="Arial"/>
                <a:sym typeface="Arial"/>
              </a:rPr>
              <a:t>What needs to be different or could be different?</a:t>
            </a:r>
            <a:endParaRPr dirty="0">
              <a:solidFill>
                <a:srgbClr val="5D5D5D"/>
              </a:solidFill>
              <a:latin typeface="Arial"/>
              <a:ea typeface="Arial"/>
              <a:cs typeface="Arial"/>
              <a:sym typeface="Arial"/>
            </a:endParaRPr>
          </a:p>
          <a:p>
            <a:pPr marL="457200" lvl="0" indent="-342900" algn="l" rtl="0">
              <a:lnSpc>
                <a:spcPct val="100000"/>
              </a:lnSpc>
              <a:spcBef>
                <a:spcPts val="200"/>
              </a:spcBef>
              <a:spcAft>
                <a:spcPts val="0"/>
              </a:spcAft>
              <a:buClr>
                <a:srgbClr val="434343"/>
              </a:buClr>
              <a:buSzPts val="1800"/>
              <a:buChar char="•"/>
            </a:pPr>
            <a:r>
              <a:rPr lang="en-GB" i="0" u="none" strike="noStrike" dirty="0">
                <a:solidFill>
                  <a:srgbClr val="5D5D5D"/>
                </a:solidFill>
                <a:latin typeface="Arial"/>
                <a:ea typeface="Arial"/>
                <a:cs typeface="Arial"/>
                <a:sym typeface="Arial"/>
              </a:rPr>
              <a:t>What is the gap | change | elimination | emphasis identified?</a:t>
            </a:r>
            <a:endParaRPr dirty="0">
              <a:solidFill>
                <a:srgbClr val="5D5D5D"/>
              </a:solidFill>
              <a:latin typeface="Arial"/>
              <a:ea typeface="Arial"/>
              <a:cs typeface="Arial"/>
              <a:sym typeface="Arial"/>
            </a:endParaRPr>
          </a:p>
          <a:p>
            <a:pPr marL="457200" lvl="0" indent="-342900" algn="l" rtl="0">
              <a:lnSpc>
                <a:spcPct val="100000"/>
              </a:lnSpc>
              <a:spcBef>
                <a:spcPts val="200"/>
              </a:spcBef>
              <a:spcAft>
                <a:spcPts val="0"/>
              </a:spcAft>
              <a:buClr>
                <a:srgbClr val="434343"/>
              </a:buClr>
              <a:buSzPts val="1800"/>
              <a:buChar char="•"/>
            </a:pPr>
            <a:r>
              <a:rPr lang="en-GB" i="0" u="none" strike="noStrike" dirty="0">
                <a:solidFill>
                  <a:srgbClr val="5D5D5D"/>
                </a:solidFill>
                <a:latin typeface="Arial"/>
                <a:ea typeface="Arial"/>
                <a:cs typeface="Arial"/>
                <a:sym typeface="Arial"/>
              </a:rPr>
              <a:t>How can they be addressed – what action needs to be taken?</a:t>
            </a:r>
            <a:endParaRPr dirty="0">
              <a:solidFill>
                <a:srgbClr val="5D5D5D"/>
              </a:solidFill>
              <a:latin typeface="Arial"/>
              <a:ea typeface="Arial"/>
              <a:cs typeface="Arial"/>
              <a:sym typeface="Arial"/>
            </a:endParaRPr>
          </a:p>
          <a:p>
            <a:pPr marL="457200" lvl="0" indent="-342900" algn="l" rtl="0">
              <a:lnSpc>
                <a:spcPct val="100000"/>
              </a:lnSpc>
              <a:spcBef>
                <a:spcPts val="200"/>
              </a:spcBef>
              <a:spcAft>
                <a:spcPts val="0"/>
              </a:spcAft>
              <a:buClr>
                <a:srgbClr val="434343"/>
              </a:buClr>
              <a:buSzPts val="1800"/>
              <a:buChar char="•"/>
            </a:pPr>
            <a:r>
              <a:rPr lang="en-GB" i="0" u="none" strike="noStrike" dirty="0">
                <a:solidFill>
                  <a:srgbClr val="5D5D5D"/>
                </a:solidFill>
                <a:latin typeface="Arial"/>
                <a:ea typeface="Arial"/>
                <a:cs typeface="Arial"/>
                <a:sym typeface="Arial"/>
              </a:rPr>
              <a:t>Who are the stakeholders involved in addressing them?</a:t>
            </a:r>
            <a:endParaRPr dirty="0">
              <a:solidFill>
                <a:srgbClr val="5D5D5D"/>
              </a:solidFill>
              <a:latin typeface="Arial"/>
              <a:ea typeface="Arial"/>
              <a:cs typeface="Arial"/>
              <a:sym typeface="Arial"/>
            </a:endParaRPr>
          </a:p>
          <a:p>
            <a:pPr marL="457200" lvl="0" indent="-342900" algn="l" rtl="0">
              <a:lnSpc>
                <a:spcPct val="100000"/>
              </a:lnSpc>
              <a:spcBef>
                <a:spcPts val="200"/>
              </a:spcBef>
              <a:spcAft>
                <a:spcPts val="0"/>
              </a:spcAft>
              <a:buClr>
                <a:srgbClr val="434343"/>
              </a:buClr>
              <a:buSzPts val="1800"/>
              <a:buChar char="•"/>
            </a:pPr>
            <a:r>
              <a:rPr lang="en-GB" i="0" u="none" strike="noStrike" dirty="0">
                <a:solidFill>
                  <a:srgbClr val="5D5D5D"/>
                </a:solidFill>
                <a:latin typeface="Arial"/>
                <a:ea typeface="Arial"/>
                <a:cs typeface="Arial"/>
                <a:sym typeface="Arial"/>
              </a:rPr>
              <a:t>Who in your team will drive this action?</a:t>
            </a:r>
            <a:endParaRPr dirty="0">
              <a:solidFill>
                <a:srgbClr val="5D5D5D"/>
              </a:solidFill>
              <a:latin typeface="Arial"/>
              <a:ea typeface="Arial"/>
              <a:cs typeface="Arial"/>
              <a:sym typeface="Arial"/>
            </a:endParaRPr>
          </a:p>
          <a:p>
            <a:pPr marL="457200" lvl="0" indent="-342900" algn="l" rtl="0">
              <a:lnSpc>
                <a:spcPct val="100000"/>
              </a:lnSpc>
              <a:spcBef>
                <a:spcPts val="200"/>
              </a:spcBef>
              <a:spcAft>
                <a:spcPts val="200"/>
              </a:spcAft>
              <a:buClr>
                <a:srgbClr val="434343"/>
              </a:buClr>
              <a:buSzPts val="1800"/>
              <a:buChar char="•"/>
            </a:pPr>
            <a:r>
              <a:rPr lang="en-GB" i="0" u="none" strike="noStrike" dirty="0">
                <a:solidFill>
                  <a:srgbClr val="5D5D5D"/>
                </a:solidFill>
                <a:latin typeface="Arial"/>
                <a:ea typeface="Arial"/>
                <a:cs typeface="Arial"/>
                <a:sym typeface="Arial"/>
              </a:rPr>
              <a:t>What is the timeline for the stipulated action?</a:t>
            </a:r>
            <a:endParaRPr dirty="0">
              <a:solidFill>
                <a:srgbClr val="5D5D5D"/>
              </a:solidFill>
              <a:latin typeface="Arial"/>
              <a:ea typeface="Arial"/>
              <a:cs typeface="Arial"/>
              <a:sym typeface="Arial"/>
            </a:endParaRPr>
          </a:p>
        </p:txBody>
      </p:sp>
      <p:sp>
        <p:nvSpPr>
          <p:cNvPr id="12" name="Rectangle 11">
            <a:extLst>
              <a:ext uri="{FF2B5EF4-FFF2-40B4-BE49-F238E27FC236}">
                <a16:creationId xmlns:a16="http://schemas.microsoft.com/office/drawing/2014/main" id="{F5023FD8-6B6E-4253-9946-B5208D115D99}"/>
              </a:ext>
            </a:extLst>
          </p:cNvPr>
          <p:cNvSpPr/>
          <p:nvPr/>
        </p:nvSpPr>
        <p:spPr>
          <a:xfrm>
            <a:off x="46355" y="6573198"/>
            <a:ext cx="1769806" cy="300952"/>
          </a:xfrm>
          <a:prstGeom prst="rect">
            <a:avLst/>
          </a:prstGeom>
          <a:solidFill>
            <a:srgbClr val="419C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dirty="0">
                <a:solidFill>
                  <a:schemeClr val="bg1"/>
                </a:solidFill>
              </a:rPr>
              <a:t>TL Slide 1.14</a:t>
            </a:r>
          </a:p>
        </p:txBody>
      </p:sp>
      <p:pic>
        <p:nvPicPr>
          <p:cNvPr id="13" name="Picture 12" descr="Text&#10;&#10;Description automatically generated">
            <a:extLst>
              <a:ext uri="{FF2B5EF4-FFF2-40B4-BE49-F238E27FC236}">
                <a16:creationId xmlns:a16="http://schemas.microsoft.com/office/drawing/2014/main" id="{916CF838-3C76-4317-B0C6-ED9A2F2C6D43}"/>
              </a:ext>
            </a:extLst>
          </p:cNvPr>
          <p:cNvPicPr>
            <a:picLocks noChangeAspect="1"/>
          </p:cNvPicPr>
          <p:nvPr/>
        </p:nvPicPr>
        <p:blipFill>
          <a:blip r:embed="rId3"/>
          <a:stretch>
            <a:fillRect/>
          </a:stretch>
        </p:blipFill>
        <p:spPr>
          <a:xfrm>
            <a:off x="4189889" y="82139"/>
            <a:ext cx="4855474" cy="841250"/>
          </a:xfrm>
          <a:prstGeom prst="rect">
            <a:avLst/>
          </a:prstGeom>
        </p:spPr>
      </p:pic>
      <p:pic>
        <p:nvPicPr>
          <p:cNvPr id="14" name="Picture 13" descr="Logo, company name&#10;&#10;Description automatically generated">
            <a:extLst>
              <a:ext uri="{FF2B5EF4-FFF2-40B4-BE49-F238E27FC236}">
                <a16:creationId xmlns:a16="http://schemas.microsoft.com/office/drawing/2014/main" id="{57ED5272-58BA-4C62-B6BC-CA022448CC17}"/>
              </a:ext>
            </a:extLst>
          </p:cNvPr>
          <p:cNvPicPr>
            <a:picLocks noChangeAspect="1"/>
          </p:cNvPicPr>
          <p:nvPr/>
        </p:nvPicPr>
        <p:blipFill>
          <a:blip r:embed="rId4"/>
          <a:stretch>
            <a:fillRect/>
          </a:stretch>
        </p:blipFill>
        <p:spPr>
          <a:xfrm>
            <a:off x="7896373" y="6188556"/>
            <a:ext cx="932569" cy="546997"/>
          </a:xfrm>
          <a:prstGeom prst="rect">
            <a:avLst/>
          </a:prstGeom>
        </p:spPr>
      </p:pic>
      <p:cxnSp>
        <p:nvCxnSpPr>
          <p:cNvPr id="15" name="Straight Connector 14">
            <a:extLst>
              <a:ext uri="{FF2B5EF4-FFF2-40B4-BE49-F238E27FC236}">
                <a16:creationId xmlns:a16="http://schemas.microsoft.com/office/drawing/2014/main" id="{9D29321A-F207-4B3D-BC22-C862766CFEFA}"/>
              </a:ext>
            </a:extLst>
          </p:cNvPr>
          <p:cNvCxnSpPr/>
          <p:nvPr/>
        </p:nvCxnSpPr>
        <p:spPr>
          <a:xfrm>
            <a:off x="-1" y="923389"/>
            <a:ext cx="9144000" cy="0"/>
          </a:xfrm>
          <a:prstGeom prst="line">
            <a:avLst/>
          </a:prstGeom>
        </p:spPr>
        <p:style>
          <a:lnRef idx="1">
            <a:schemeClr val="dk1"/>
          </a:lnRef>
          <a:fillRef idx="0">
            <a:schemeClr val="dk1"/>
          </a:fillRef>
          <a:effectRef idx="0">
            <a:schemeClr val="dk1"/>
          </a:effectRef>
          <a:fontRef idx="minor">
            <a:schemeClr val="tx1"/>
          </a:fontRef>
        </p:style>
      </p:cxnSp>
      <p:pic>
        <p:nvPicPr>
          <p:cNvPr id="16" name="Picture 15">
            <a:extLst>
              <a:ext uri="{FF2B5EF4-FFF2-40B4-BE49-F238E27FC236}">
                <a16:creationId xmlns:a16="http://schemas.microsoft.com/office/drawing/2014/main" id="{E037858B-F2DB-4745-A5F1-9A31F308DDEB}"/>
              </a:ext>
            </a:extLst>
          </p:cNvPr>
          <p:cNvPicPr>
            <a:picLocks noChangeAspect="1"/>
          </p:cNvPicPr>
          <p:nvPr/>
        </p:nvPicPr>
        <p:blipFill>
          <a:blip r:embed="rId5"/>
          <a:srcRect/>
          <a:stretch/>
        </p:blipFill>
        <p:spPr>
          <a:xfrm>
            <a:off x="348899" y="179216"/>
            <a:ext cx="3218265" cy="696811"/>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42"/>
        <p:cNvGrpSpPr/>
        <p:nvPr/>
      </p:nvGrpSpPr>
      <p:grpSpPr>
        <a:xfrm>
          <a:off x="0" y="0"/>
          <a:ext cx="0" cy="0"/>
          <a:chOff x="0" y="0"/>
          <a:chExt cx="0" cy="0"/>
        </a:xfrm>
      </p:grpSpPr>
      <p:sp>
        <p:nvSpPr>
          <p:cNvPr id="343" name="Google Shape;343;p53"/>
          <p:cNvSpPr txBox="1">
            <a:spLocks noGrp="1"/>
          </p:cNvSpPr>
          <p:nvPr>
            <p:ph type="body" idx="1"/>
          </p:nvPr>
        </p:nvSpPr>
        <p:spPr>
          <a:xfrm>
            <a:off x="449249" y="1089881"/>
            <a:ext cx="8245500" cy="5222100"/>
          </a:xfrm>
          <a:prstGeom prst="rect">
            <a:avLst/>
          </a:prstGeom>
          <a:noFill/>
          <a:ln>
            <a:noFill/>
          </a:ln>
        </p:spPr>
        <p:txBody>
          <a:bodyPr spcFirstLastPara="1" wrap="square" lIns="91425" tIns="45700" rIns="91425" bIns="45700" anchor="t" anchorCtr="0">
            <a:noAutofit/>
          </a:bodyPr>
          <a:lstStyle/>
          <a:p>
            <a:pPr marL="179999" marR="0" lvl="1" indent="0" algn="ctr" rtl="0">
              <a:lnSpc>
                <a:spcPct val="115000"/>
              </a:lnSpc>
              <a:spcBef>
                <a:spcPts val="400"/>
              </a:spcBef>
              <a:spcAft>
                <a:spcPts val="0"/>
              </a:spcAft>
              <a:buSzPts val="1800"/>
              <a:buNone/>
            </a:pPr>
            <a:r>
              <a:rPr lang="en-GB" sz="2900" dirty="0">
                <a:solidFill>
                  <a:srgbClr val="419CD2"/>
                </a:solidFill>
                <a:latin typeface="Georgia"/>
                <a:ea typeface="Georgia"/>
                <a:cs typeface="Georgia"/>
                <a:sym typeface="Georgia"/>
              </a:rPr>
              <a:t>Reflection on the Promise vs the Reality session </a:t>
            </a:r>
            <a:r>
              <a:rPr lang="en-GB" sz="2900" i="1" dirty="0">
                <a:solidFill>
                  <a:srgbClr val="419CD2"/>
                </a:solidFill>
                <a:latin typeface="Georgia"/>
                <a:ea typeface="Georgia"/>
                <a:cs typeface="Georgia"/>
                <a:sym typeface="Georgia"/>
              </a:rPr>
              <a:t>(7 mins)</a:t>
            </a:r>
            <a:endParaRPr sz="2900" i="1" dirty="0">
              <a:solidFill>
                <a:srgbClr val="419CD2"/>
              </a:solidFill>
              <a:latin typeface="Georgia"/>
              <a:ea typeface="Georgia"/>
              <a:cs typeface="Georgia"/>
              <a:sym typeface="Georgia"/>
            </a:endParaRPr>
          </a:p>
          <a:p>
            <a:pPr marL="457200" marR="0" lvl="1" indent="0" algn="ctr" rtl="0">
              <a:lnSpc>
                <a:spcPct val="115000"/>
              </a:lnSpc>
              <a:spcBef>
                <a:spcPts val="800"/>
              </a:spcBef>
              <a:spcAft>
                <a:spcPts val="0"/>
              </a:spcAft>
              <a:buSzPts val="1800"/>
              <a:buNone/>
            </a:pPr>
            <a:endParaRPr sz="1200" dirty="0">
              <a:solidFill>
                <a:srgbClr val="000000"/>
              </a:solidFill>
              <a:latin typeface="Arial"/>
              <a:ea typeface="Arial"/>
              <a:cs typeface="Arial"/>
              <a:sym typeface="Arial"/>
            </a:endParaRPr>
          </a:p>
          <a:p>
            <a:pPr marL="878749" marR="0" lvl="1" indent="-514350" algn="l" rtl="0">
              <a:lnSpc>
                <a:spcPct val="100000"/>
              </a:lnSpc>
              <a:spcBef>
                <a:spcPts val="800"/>
              </a:spcBef>
              <a:spcAft>
                <a:spcPts val="0"/>
              </a:spcAft>
              <a:buClr>
                <a:srgbClr val="434343"/>
              </a:buClr>
              <a:buSzPts val="2900"/>
              <a:buFont typeface="+mj-lt"/>
              <a:buAutoNum type="alphaLcParenR"/>
            </a:pPr>
            <a:r>
              <a:rPr lang="en-GB" sz="2800" dirty="0">
                <a:solidFill>
                  <a:srgbClr val="5D5D5D"/>
                </a:solidFill>
                <a:latin typeface="Arial"/>
                <a:ea typeface="Arial"/>
                <a:cs typeface="Arial"/>
                <a:sym typeface="Arial"/>
              </a:rPr>
              <a:t>How did working through this session make you feel? </a:t>
            </a:r>
            <a:r>
              <a:rPr lang="en-GB" sz="2800" i="1" dirty="0">
                <a:solidFill>
                  <a:srgbClr val="5D5D5D"/>
                </a:solidFill>
                <a:latin typeface="Arial"/>
                <a:ea typeface="Arial"/>
                <a:cs typeface="Arial"/>
                <a:sym typeface="Arial"/>
              </a:rPr>
              <a:t>(share your actual feelings for e.g. sad, mad, intrigued, challenged etc.)</a:t>
            </a:r>
            <a:br>
              <a:rPr lang="en-GB" sz="2800" i="1" dirty="0">
                <a:solidFill>
                  <a:srgbClr val="5D5D5D"/>
                </a:solidFill>
                <a:latin typeface="Arial"/>
                <a:ea typeface="Arial"/>
                <a:cs typeface="Arial"/>
                <a:sym typeface="Arial"/>
              </a:rPr>
            </a:br>
            <a:endParaRPr lang="en-GB" sz="2800" i="1" dirty="0">
              <a:solidFill>
                <a:srgbClr val="5D5D5D"/>
              </a:solidFill>
              <a:latin typeface="Arial"/>
              <a:ea typeface="Arial"/>
              <a:cs typeface="Arial"/>
              <a:sym typeface="Arial"/>
            </a:endParaRPr>
          </a:p>
          <a:p>
            <a:pPr marL="878749" marR="0" lvl="1" indent="-514350" algn="l" rtl="0">
              <a:lnSpc>
                <a:spcPct val="100000"/>
              </a:lnSpc>
              <a:spcBef>
                <a:spcPts val="800"/>
              </a:spcBef>
              <a:spcAft>
                <a:spcPts val="0"/>
              </a:spcAft>
              <a:buClr>
                <a:srgbClr val="434343"/>
              </a:buClr>
              <a:buSzPts val="2900"/>
              <a:buFont typeface="+mj-lt"/>
              <a:buAutoNum type="alphaLcParenR"/>
            </a:pPr>
            <a:r>
              <a:rPr lang="en-GB" sz="2800" dirty="0">
                <a:solidFill>
                  <a:srgbClr val="5D5D5D"/>
                </a:solidFill>
                <a:latin typeface="Arial"/>
                <a:ea typeface="Arial"/>
                <a:cs typeface="Arial"/>
                <a:sym typeface="Arial"/>
              </a:rPr>
              <a:t>Why do you think you felt this way?</a:t>
            </a:r>
            <a:br>
              <a:rPr lang="en-GB" sz="2800" dirty="0">
                <a:solidFill>
                  <a:srgbClr val="5D5D5D"/>
                </a:solidFill>
                <a:latin typeface="Arial"/>
                <a:ea typeface="Arial"/>
                <a:cs typeface="Arial"/>
                <a:sym typeface="Arial"/>
              </a:rPr>
            </a:br>
            <a:endParaRPr lang="en-GB" sz="2800" dirty="0">
              <a:solidFill>
                <a:srgbClr val="5D5D5D"/>
              </a:solidFill>
              <a:latin typeface="Arial"/>
              <a:ea typeface="Arial"/>
              <a:cs typeface="Arial"/>
              <a:sym typeface="Arial"/>
            </a:endParaRPr>
          </a:p>
          <a:p>
            <a:pPr marL="878749" marR="0" lvl="1" indent="-514350" algn="l" rtl="0">
              <a:lnSpc>
                <a:spcPct val="100000"/>
              </a:lnSpc>
              <a:spcBef>
                <a:spcPts val="800"/>
              </a:spcBef>
              <a:spcAft>
                <a:spcPts val="0"/>
              </a:spcAft>
              <a:buClr>
                <a:srgbClr val="434343"/>
              </a:buClr>
              <a:buSzPts val="2900"/>
              <a:buFont typeface="+mj-lt"/>
              <a:buAutoNum type="alphaLcParenR"/>
            </a:pPr>
            <a:r>
              <a:rPr lang="en-GB" sz="2800" dirty="0">
                <a:solidFill>
                  <a:srgbClr val="5D5D5D"/>
                </a:solidFill>
                <a:latin typeface="Arial"/>
                <a:ea typeface="Arial"/>
                <a:cs typeface="Arial"/>
                <a:sym typeface="Arial"/>
              </a:rPr>
              <a:t>What has this session inspired you to do next?</a:t>
            </a:r>
            <a:endParaRPr sz="2800" dirty="0">
              <a:solidFill>
                <a:srgbClr val="5D5D5D"/>
              </a:solidFill>
              <a:latin typeface="Arial"/>
              <a:ea typeface="Arial"/>
              <a:cs typeface="Arial"/>
              <a:sym typeface="Arial"/>
            </a:endParaRPr>
          </a:p>
        </p:txBody>
      </p:sp>
      <p:sp>
        <p:nvSpPr>
          <p:cNvPr id="11" name="Rectangle 10">
            <a:extLst>
              <a:ext uri="{FF2B5EF4-FFF2-40B4-BE49-F238E27FC236}">
                <a16:creationId xmlns:a16="http://schemas.microsoft.com/office/drawing/2014/main" id="{E865F994-17AD-46B4-8B69-675A3DDBF8B7}"/>
              </a:ext>
            </a:extLst>
          </p:cNvPr>
          <p:cNvSpPr/>
          <p:nvPr/>
        </p:nvSpPr>
        <p:spPr>
          <a:xfrm>
            <a:off x="46355" y="6573198"/>
            <a:ext cx="1769806" cy="300952"/>
          </a:xfrm>
          <a:prstGeom prst="rect">
            <a:avLst/>
          </a:prstGeom>
          <a:solidFill>
            <a:srgbClr val="419C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dirty="0">
                <a:solidFill>
                  <a:schemeClr val="bg1"/>
                </a:solidFill>
              </a:rPr>
              <a:t>TL Slide 1.15</a:t>
            </a:r>
          </a:p>
        </p:txBody>
      </p:sp>
      <p:pic>
        <p:nvPicPr>
          <p:cNvPr id="12" name="Picture 11" descr="Text&#10;&#10;Description automatically generated">
            <a:extLst>
              <a:ext uri="{FF2B5EF4-FFF2-40B4-BE49-F238E27FC236}">
                <a16:creationId xmlns:a16="http://schemas.microsoft.com/office/drawing/2014/main" id="{09B8F773-4B8D-4779-BEB1-A3623389EC24}"/>
              </a:ext>
            </a:extLst>
          </p:cNvPr>
          <p:cNvPicPr>
            <a:picLocks noChangeAspect="1"/>
          </p:cNvPicPr>
          <p:nvPr/>
        </p:nvPicPr>
        <p:blipFill>
          <a:blip r:embed="rId3"/>
          <a:stretch>
            <a:fillRect/>
          </a:stretch>
        </p:blipFill>
        <p:spPr>
          <a:xfrm>
            <a:off x="4189889" y="82139"/>
            <a:ext cx="4855474" cy="841250"/>
          </a:xfrm>
          <a:prstGeom prst="rect">
            <a:avLst/>
          </a:prstGeom>
        </p:spPr>
      </p:pic>
      <p:pic>
        <p:nvPicPr>
          <p:cNvPr id="13" name="Picture 12" descr="Logo, company name&#10;&#10;Description automatically generated">
            <a:extLst>
              <a:ext uri="{FF2B5EF4-FFF2-40B4-BE49-F238E27FC236}">
                <a16:creationId xmlns:a16="http://schemas.microsoft.com/office/drawing/2014/main" id="{B4C2097C-71C8-44BF-B979-5991FB1ECEE8}"/>
              </a:ext>
            </a:extLst>
          </p:cNvPr>
          <p:cNvPicPr>
            <a:picLocks noChangeAspect="1"/>
          </p:cNvPicPr>
          <p:nvPr/>
        </p:nvPicPr>
        <p:blipFill>
          <a:blip r:embed="rId4"/>
          <a:stretch>
            <a:fillRect/>
          </a:stretch>
        </p:blipFill>
        <p:spPr>
          <a:xfrm>
            <a:off x="7896373" y="6188556"/>
            <a:ext cx="932569" cy="546997"/>
          </a:xfrm>
          <a:prstGeom prst="rect">
            <a:avLst/>
          </a:prstGeom>
        </p:spPr>
      </p:pic>
      <p:cxnSp>
        <p:nvCxnSpPr>
          <p:cNvPr id="14" name="Straight Connector 13">
            <a:extLst>
              <a:ext uri="{FF2B5EF4-FFF2-40B4-BE49-F238E27FC236}">
                <a16:creationId xmlns:a16="http://schemas.microsoft.com/office/drawing/2014/main" id="{EFEDB0AF-301A-4A3D-9D5D-2E995C47F25E}"/>
              </a:ext>
            </a:extLst>
          </p:cNvPr>
          <p:cNvCxnSpPr/>
          <p:nvPr/>
        </p:nvCxnSpPr>
        <p:spPr>
          <a:xfrm>
            <a:off x="-1" y="923389"/>
            <a:ext cx="9144000" cy="0"/>
          </a:xfrm>
          <a:prstGeom prst="line">
            <a:avLst/>
          </a:prstGeom>
        </p:spPr>
        <p:style>
          <a:lnRef idx="1">
            <a:schemeClr val="dk1"/>
          </a:lnRef>
          <a:fillRef idx="0">
            <a:schemeClr val="dk1"/>
          </a:fillRef>
          <a:effectRef idx="0">
            <a:schemeClr val="dk1"/>
          </a:effectRef>
          <a:fontRef idx="minor">
            <a:schemeClr val="tx1"/>
          </a:fontRef>
        </p:style>
      </p:cxnSp>
      <p:pic>
        <p:nvPicPr>
          <p:cNvPr id="15" name="Picture 14">
            <a:extLst>
              <a:ext uri="{FF2B5EF4-FFF2-40B4-BE49-F238E27FC236}">
                <a16:creationId xmlns:a16="http://schemas.microsoft.com/office/drawing/2014/main" id="{E40DA083-7A05-4334-ACC8-3D2E87EE8667}"/>
              </a:ext>
            </a:extLst>
          </p:cNvPr>
          <p:cNvPicPr>
            <a:picLocks noChangeAspect="1"/>
          </p:cNvPicPr>
          <p:nvPr/>
        </p:nvPicPr>
        <p:blipFill>
          <a:blip r:embed="rId5"/>
          <a:srcRect/>
          <a:stretch/>
        </p:blipFill>
        <p:spPr>
          <a:xfrm>
            <a:off x="348899" y="179216"/>
            <a:ext cx="3218265" cy="696811"/>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56"/>
        <p:cNvGrpSpPr/>
        <p:nvPr/>
      </p:nvGrpSpPr>
      <p:grpSpPr>
        <a:xfrm>
          <a:off x="0" y="0"/>
          <a:ext cx="0" cy="0"/>
          <a:chOff x="0" y="0"/>
          <a:chExt cx="0" cy="0"/>
        </a:xfrm>
      </p:grpSpPr>
      <p:sp>
        <p:nvSpPr>
          <p:cNvPr id="357" name="Google Shape;357;p54"/>
          <p:cNvSpPr txBox="1">
            <a:spLocks noGrp="1"/>
          </p:cNvSpPr>
          <p:nvPr>
            <p:ph type="body" idx="1"/>
          </p:nvPr>
        </p:nvSpPr>
        <p:spPr>
          <a:xfrm>
            <a:off x="682049" y="1839144"/>
            <a:ext cx="7779900" cy="4285500"/>
          </a:xfrm>
          <a:prstGeom prst="rect">
            <a:avLst/>
          </a:prstGeom>
          <a:noFill/>
          <a:ln>
            <a:noFill/>
          </a:ln>
        </p:spPr>
        <p:txBody>
          <a:bodyPr spcFirstLastPara="1" wrap="square" lIns="91425" tIns="45700" rIns="91425" bIns="45700" anchor="t" anchorCtr="0">
            <a:noAutofit/>
          </a:bodyPr>
          <a:lstStyle/>
          <a:p>
            <a:pPr marL="571500" lvl="0" indent="-457200" algn="l" rtl="0">
              <a:lnSpc>
                <a:spcPct val="100000"/>
              </a:lnSpc>
              <a:spcBef>
                <a:spcPts val="400"/>
              </a:spcBef>
              <a:spcAft>
                <a:spcPts val="0"/>
              </a:spcAft>
              <a:buClr>
                <a:schemeClr val="dk2"/>
              </a:buClr>
              <a:buSzPts val="2640"/>
              <a:buFont typeface="Arial"/>
              <a:buAutoNum type="arabicPeriod"/>
            </a:pPr>
            <a:r>
              <a:rPr lang="en-GB" sz="2400" b="0" i="0" u="sng" strike="noStrike" dirty="0">
                <a:solidFill>
                  <a:srgbClr val="5D5D5D"/>
                </a:solidFill>
                <a:latin typeface="Arial"/>
                <a:ea typeface="Arial"/>
                <a:cs typeface="Arial"/>
                <a:sym typeface="Arial"/>
              </a:rPr>
              <a:t>Discuss</a:t>
            </a:r>
            <a:r>
              <a:rPr lang="en-GB" sz="2400" b="0" i="0" u="none" strike="noStrike" dirty="0">
                <a:solidFill>
                  <a:srgbClr val="5D5D5D"/>
                </a:solidFill>
                <a:latin typeface="Arial"/>
                <a:ea typeface="Arial"/>
                <a:cs typeface="Arial"/>
                <a:sym typeface="Arial"/>
              </a:rPr>
              <a:t> individual key points, e.g. what similarities/ differences did you find? </a:t>
            </a:r>
            <a:endParaRPr sz="2400" b="0" dirty="0">
              <a:solidFill>
                <a:srgbClr val="5D5D5D"/>
              </a:solidFill>
              <a:latin typeface="Arial"/>
              <a:ea typeface="Arial"/>
              <a:cs typeface="Arial"/>
              <a:sym typeface="Arial"/>
            </a:endParaRPr>
          </a:p>
          <a:p>
            <a:pPr marL="571500" lvl="0" indent="-457200" algn="l" rtl="0">
              <a:lnSpc>
                <a:spcPct val="100000"/>
              </a:lnSpc>
              <a:spcBef>
                <a:spcPts val="800"/>
              </a:spcBef>
              <a:spcAft>
                <a:spcPts val="0"/>
              </a:spcAft>
              <a:buClr>
                <a:schemeClr val="dk2"/>
              </a:buClr>
              <a:buSzPts val="2640"/>
              <a:buFont typeface="Arial"/>
              <a:buAutoNum type="arabicPeriod"/>
            </a:pPr>
            <a:r>
              <a:rPr lang="en-GB" sz="2400" b="0" i="0" u="none" strike="noStrike" dirty="0">
                <a:solidFill>
                  <a:srgbClr val="5D5D5D"/>
                </a:solidFill>
                <a:latin typeface="Arial"/>
                <a:ea typeface="Arial"/>
                <a:cs typeface="Arial"/>
                <a:sym typeface="Arial"/>
              </a:rPr>
              <a:t>Organi</a:t>
            </a:r>
            <a:r>
              <a:rPr lang="en-GB" sz="2400" dirty="0">
                <a:solidFill>
                  <a:srgbClr val="5D5D5D"/>
                </a:solidFill>
                <a:latin typeface="Arial"/>
                <a:ea typeface="Arial"/>
                <a:cs typeface="Arial"/>
                <a:sym typeface="Arial"/>
              </a:rPr>
              <a:t>s</a:t>
            </a:r>
            <a:r>
              <a:rPr lang="en-GB" sz="2400" b="0" i="0" u="none" strike="noStrike" dirty="0">
                <a:solidFill>
                  <a:srgbClr val="5D5D5D"/>
                </a:solidFill>
                <a:latin typeface="Arial"/>
                <a:ea typeface="Arial"/>
                <a:cs typeface="Arial"/>
                <a:sym typeface="Arial"/>
              </a:rPr>
              <a:t>e key points under 3 main insights on flip chart paper and draw lines between key ideas </a:t>
            </a:r>
            <a:r>
              <a:rPr lang="en-GB" sz="2400" dirty="0">
                <a:solidFill>
                  <a:srgbClr val="5D5D5D"/>
                </a:solidFill>
                <a:latin typeface="Arial"/>
                <a:ea typeface="Arial"/>
                <a:cs typeface="Arial"/>
                <a:sym typeface="Arial"/>
              </a:rPr>
              <a:t>to </a:t>
            </a:r>
            <a:r>
              <a:rPr lang="en-GB" sz="2400" b="0" i="0" u="none" strike="noStrike" dirty="0">
                <a:solidFill>
                  <a:srgbClr val="5D5D5D"/>
                </a:solidFill>
                <a:latin typeface="Arial"/>
                <a:ea typeface="Arial"/>
                <a:cs typeface="Arial"/>
                <a:sym typeface="Arial"/>
              </a:rPr>
              <a:t>establish what connections exist between them.  </a:t>
            </a:r>
            <a:endParaRPr dirty="0">
              <a:solidFill>
                <a:srgbClr val="5D5D5D"/>
              </a:solidFill>
            </a:endParaRPr>
          </a:p>
          <a:p>
            <a:pPr marL="571500" lvl="0" indent="-457200" algn="l" rtl="0">
              <a:lnSpc>
                <a:spcPct val="100000"/>
              </a:lnSpc>
              <a:spcBef>
                <a:spcPts val="800"/>
              </a:spcBef>
              <a:spcAft>
                <a:spcPts val="0"/>
              </a:spcAft>
              <a:buClr>
                <a:schemeClr val="dk2"/>
              </a:buClr>
              <a:buSzPts val="2640"/>
              <a:buFont typeface="Arial"/>
              <a:buAutoNum type="arabicPeriod"/>
            </a:pPr>
            <a:r>
              <a:rPr lang="en-GB" sz="2400" b="0" i="0" u="none" strike="noStrike" dirty="0">
                <a:solidFill>
                  <a:srgbClr val="5D5D5D"/>
                </a:solidFill>
                <a:latin typeface="Arial"/>
                <a:ea typeface="Arial"/>
                <a:cs typeface="Arial"/>
                <a:sym typeface="Arial"/>
              </a:rPr>
              <a:t>Debate the reasons for your choices as you follow </a:t>
            </a:r>
            <a:r>
              <a:rPr lang="en-GB" sz="2400" dirty="0">
                <a:solidFill>
                  <a:srgbClr val="5D5D5D"/>
                </a:solidFill>
                <a:latin typeface="Arial"/>
                <a:ea typeface="Arial"/>
                <a:cs typeface="Arial"/>
                <a:sym typeface="Arial"/>
              </a:rPr>
              <a:t>this </a:t>
            </a:r>
            <a:r>
              <a:rPr lang="en-GB" sz="2400" b="0" i="0" u="none" strike="noStrike" dirty="0">
                <a:solidFill>
                  <a:srgbClr val="5D5D5D"/>
                </a:solidFill>
                <a:latin typeface="Arial"/>
                <a:ea typeface="Arial"/>
                <a:cs typeface="Arial"/>
                <a:sym typeface="Arial"/>
              </a:rPr>
              <a:t>mapping process.</a:t>
            </a:r>
            <a:endParaRPr dirty="0">
              <a:solidFill>
                <a:srgbClr val="5D5D5D"/>
              </a:solidFill>
            </a:endParaRPr>
          </a:p>
          <a:p>
            <a:pPr marL="571500" lvl="0" indent="-457200" algn="l" rtl="0">
              <a:lnSpc>
                <a:spcPct val="100000"/>
              </a:lnSpc>
              <a:spcBef>
                <a:spcPts val="800"/>
              </a:spcBef>
              <a:spcAft>
                <a:spcPts val="400"/>
              </a:spcAft>
              <a:buClr>
                <a:schemeClr val="dk2"/>
              </a:buClr>
              <a:buSzPts val="2640"/>
              <a:buFont typeface="Arial"/>
              <a:buAutoNum type="arabicPeriod"/>
            </a:pPr>
            <a:r>
              <a:rPr lang="en-GB" sz="2400" b="0" i="0" u="none" strike="noStrike" dirty="0">
                <a:solidFill>
                  <a:srgbClr val="5D5D5D"/>
                </a:solidFill>
                <a:latin typeface="Arial"/>
                <a:ea typeface="Arial"/>
                <a:cs typeface="Arial"/>
                <a:sym typeface="Arial"/>
              </a:rPr>
              <a:t>Discuss what stands out for your group as being the most significant concept, having considered the reflective questions. </a:t>
            </a:r>
            <a:r>
              <a:rPr lang="en-GB" sz="2400" dirty="0">
                <a:solidFill>
                  <a:srgbClr val="5D5D5D"/>
                </a:solidFill>
                <a:latin typeface="Arial"/>
                <a:ea typeface="Arial"/>
                <a:cs typeface="Arial"/>
                <a:sym typeface="Arial"/>
              </a:rPr>
              <a:t>What are your reasons</a:t>
            </a:r>
            <a:r>
              <a:rPr lang="en-GB" sz="2400" b="0" i="0" u="none" strike="noStrike" dirty="0">
                <a:solidFill>
                  <a:srgbClr val="5D5D5D"/>
                </a:solidFill>
                <a:latin typeface="Arial"/>
                <a:ea typeface="Arial"/>
                <a:cs typeface="Arial"/>
                <a:sym typeface="Arial"/>
              </a:rPr>
              <a:t>?</a:t>
            </a:r>
            <a:endParaRPr dirty="0">
              <a:solidFill>
                <a:srgbClr val="5D5D5D"/>
              </a:solidFill>
            </a:endParaRPr>
          </a:p>
        </p:txBody>
      </p:sp>
      <p:sp>
        <p:nvSpPr>
          <p:cNvPr id="366" name="Google Shape;366;p54"/>
          <p:cNvSpPr txBox="1"/>
          <p:nvPr/>
        </p:nvSpPr>
        <p:spPr>
          <a:xfrm>
            <a:off x="441449" y="1137792"/>
            <a:ext cx="8261100" cy="5388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900"/>
              <a:buFont typeface="Arial"/>
              <a:buNone/>
            </a:pPr>
            <a:r>
              <a:rPr lang="en-GB" sz="2900" b="0" i="0" u="none" strike="noStrike" cap="none" dirty="0">
                <a:solidFill>
                  <a:srgbClr val="419CD2"/>
                </a:solidFill>
                <a:latin typeface="Georgia"/>
                <a:ea typeface="Georgia"/>
                <a:cs typeface="Georgia"/>
                <a:sym typeface="Georgia"/>
              </a:rPr>
              <a:t>Share your responses with your group </a:t>
            </a:r>
            <a:r>
              <a:rPr lang="en-GB" sz="2900" b="0" i="1" u="none" strike="noStrike" cap="none" dirty="0">
                <a:solidFill>
                  <a:srgbClr val="419CD2"/>
                </a:solidFill>
                <a:latin typeface="Georgia"/>
                <a:ea typeface="Georgia"/>
                <a:cs typeface="Georgia"/>
                <a:sym typeface="Georgia"/>
              </a:rPr>
              <a:t>(20 mins)</a:t>
            </a:r>
            <a:endParaRPr sz="2900" b="0" i="1" u="none" strike="noStrike" cap="none" dirty="0">
              <a:solidFill>
                <a:srgbClr val="419CD2"/>
              </a:solidFill>
              <a:latin typeface="Arial"/>
              <a:ea typeface="Arial"/>
              <a:cs typeface="Arial"/>
              <a:sym typeface="Arial"/>
            </a:endParaRPr>
          </a:p>
        </p:txBody>
      </p:sp>
      <p:sp>
        <p:nvSpPr>
          <p:cNvPr id="12" name="Rectangle 11">
            <a:extLst>
              <a:ext uri="{FF2B5EF4-FFF2-40B4-BE49-F238E27FC236}">
                <a16:creationId xmlns:a16="http://schemas.microsoft.com/office/drawing/2014/main" id="{922CA53A-3F74-4A25-9C3F-D78CF099B570}"/>
              </a:ext>
            </a:extLst>
          </p:cNvPr>
          <p:cNvSpPr/>
          <p:nvPr/>
        </p:nvSpPr>
        <p:spPr>
          <a:xfrm>
            <a:off x="46355" y="6573198"/>
            <a:ext cx="1769806" cy="300952"/>
          </a:xfrm>
          <a:prstGeom prst="rect">
            <a:avLst/>
          </a:prstGeom>
          <a:solidFill>
            <a:srgbClr val="419C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dirty="0">
                <a:solidFill>
                  <a:schemeClr val="bg1"/>
                </a:solidFill>
              </a:rPr>
              <a:t>TL Slide 1.16</a:t>
            </a:r>
          </a:p>
        </p:txBody>
      </p:sp>
      <p:pic>
        <p:nvPicPr>
          <p:cNvPr id="13" name="Picture 12" descr="Text&#10;&#10;Description automatically generated">
            <a:extLst>
              <a:ext uri="{FF2B5EF4-FFF2-40B4-BE49-F238E27FC236}">
                <a16:creationId xmlns:a16="http://schemas.microsoft.com/office/drawing/2014/main" id="{5EC8AC8A-AD62-447D-AB08-1495F3BC4E44}"/>
              </a:ext>
            </a:extLst>
          </p:cNvPr>
          <p:cNvPicPr>
            <a:picLocks noChangeAspect="1"/>
          </p:cNvPicPr>
          <p:nvPr/>
        </p:nvPicPr>
        <p:blipFill>
          <a:blip r:embed="rId3"/>
          <a:stretch>
            <a:fillRect/>
          </a:stretch>
        </p:blipFill>
        <p:spPr>
          <a:xfrm>
            <a:off x="4189889" y="82139"/>
            <a:ext cx="4855474" cy="841250"/>
          </a:xfrm>
          <a:prstGeom prst="rect">
            <a:avLst/>
          </a:prstGeom>
        </p:spPr>
      </p:pic>
      <p:pic>
        <p:nvPicPr>
          <p:cNvPr id="14" name="Picture 13" descr="Logo, company name&#10;&#10;Description automatically generated">
            <a:extLst>
              <a:ext uri="{FF2B5EF4-FFF2-40B4-BE49-F238E27FC236}">
                <a16:creationId xmlns:a16="http://schemas.microsoft.com/office/drawing/2014/main" id="{6C445961-452F-40E4-B819-0F4274EE7F71}"/>
              </a:ext>
            </a:extLst>
          </p:cNvPr>
          <p:cNvPicPr>
            <a:picLocks noChangeAspect="1"/>
          </p:cNvPicPr>
          <p:nvPr/>
        </p:nvPicPr>
        <p:blipFill>
          <a:blip r:embed="rId4"/>
          <a:stretch>
            <a:fillRect/>
          </a:stretch>
        </p:blipFill>
        <p:spPr>
          <a:xfrm>
            <a:off x="7896373" y="6188556"/>
            <a:ext cx="932569" cy="546997"/>
          </a:xfrm>
          <a:prstGeom prst="rect">
            <a:avLst/>
          </a:prstGeom>
        </p:spPr>
      </p:pic>
      <p:cxnSp>
        <p:nvCxnSpPr>
          <p:cNvPr id="15" name="Straight Connector 14">
            <a:extLst>
              <a:ext uri="{FF2B5EF4-FFF2-40B4-BE49-F238E27FC236}">
                <a16:creationId xmlns:a16="http://schemas.microsoft.com/office/drawing/2014/main" id="{9D276976-9A2C-4EFA-BF92-461C1113D957}"/>
              </a:ext>
            </a:extLst>
          </p:cNvPr>
          <p:cNvCxnSpPr/>
          <p:nvPr/>
        </p:nvCxnSpPr>
        <p:spPr>
          <a:xfrm>
            <a:off x="-1" y="923389"/>
            <a:ext cx="9144000" cy="0"/>
          </a:xfrm>
          <a:prstGeom prst="line">
            <a:avLst/>
          </a:prstGeom>
        </p:spPr>
        <p:style>
          <a:lnRef idx="1">
            <a:schemeClr val="dk1"/>
          </a:lnRef>
          <a:fillRef idx="0">
            <a:schemeClr val="dk1"/>
          </a:fillRef>
          <a:effectRef idx="0">
            <a:schemeClr val="dk1"/>
          </a:effectRef>
          <a:fontRef idx="minor">
            <a:schemeClr val="tx1"/>
          </a:fontRef>
        </p:style>
      </p:cxnSp>
      <p:pic>
        <p:nvPicPr>
          <p:cNvPr id="16" name="Picture 15">
            <a:extLst>
              <a:ext uri="{FF2B5EF4-FFF2-40B4-BE49-F238E27FC236}">
                <a16:creationId xmlns:a16="http://schemas.microsoft.com/office/drawing/2014/main" id="{D10A65BC-69D5-460E-98B9-76792761DC82}"/>
              </a:ext>
            </a:extLst>
          </p:cNvPr>
          <p:cNvPicPr>
            <a:picLocks noChangeAspect="1"/>
          </p:cNvPicPr>
          <p:nvPr/>
        </p:nvPicPr>
        <p:blipFill>
          <a:blip r:embed="rId5"/>
          <a:srcRect/>
          <a:stretch/>
        </p:blipFill>
        <p:spPr>
          <a:xfrm>
            <a:off x="348899" y="179216"/>
            <a:ext cx="3218265" cy="696811"/>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71"/>
        <p:cNvGrpSpPr/>
        <p:nvPr/>
      </p:nvGrpSpPr>
      <p:grpSpPr>
        <a:xfrm>
          <a:off x="0" y="0"/>
          <a:ext cx="0" cy="0"/>
          <a:chOff x="0" y="0"/>
          <a:chExt cx="0" cy="0"/>
        </a:xfrm>
      </p:grpSpPr>
      <p:sp>
        <p:nvSpPr>
          <p:cNvPr id="372" name="Google Shape;372;gde6d133cfb_0_15"/>
          <p:cNvSpPr txBox="1">
            <a:spLocks noGrp="1"/>
          </p:cNvSpPr>
          <p:nvPr>
            <p:ph type="body" idx="1"/>
          </p:nvPr>
        </p:nvSpPr>
        <p:spPr>
          <a:xfrm>
            <a:off x="801858" y="1685300"/>
            <a:ext cx="7713492" cy="2014501"/>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800"/>
              </a:spcBef>
              <a:spcAft>
                <a:spcPts val="400"/>
              </a:spcAft>
              <a:buSzPts val="1800"/>
              <a:buNone/>
            </a:pPr>
            <a:r>
              <a:rPr lang="en-GB" sz="4400" u="sng" dirty="0">
                <a:solidFill>
                  <a:schemeClr val="accent5"/>
                </a:solidFill>
                <a:latin typeface="Georgia"/>
                <a:ea typeface="Georgia"/>
                <a:cs typeface="Georgia"/>
                <a:sym typeface="Georgia"/>
                <a:hlinkClick r:id="rId3">
                  <a:extLst>
                    <a:ext uri="{A12FA001-AC4F-418D-AE19-62706E023703}">
                      <ahyp:hlinkClr xmlns:ahyp="http://schemas.microsoft.com/office/drawing/2018/hyperlinkcolor" val="tx"/>
                    </a:ext>
                  </a:extLst>
                </a:hlinkClick>
              </a:rPr>
              <a:t>Educating a New Generation of African Leaders - a TedTalk</a:t>
            </a:r>
            <a:endParaRPr sz="4400" dirty="0">
              <a:solidFill>
                <a:schemeClr val="accent5"/>
              </a:solidFill>
              <a:latin typeface="Georgia"/>
              <a:ea typeface="Georgia"/>
              <a:cs typeface="Georgia"/>
              <a:sym typeface="Georgia"/>
            </a:endParaRPr>
          </a:p>
        </p:txBody>
      </p:sp>
      <p:sp>
        <p:nvSpPr>
          <p:cNvPr id="11" name="Rectangle 10">
            <a:extLst>
              <a:ext uri="{FF2B5EF4-FFF2-40B4-BE49-F238E27FC236}">
                <a16:creationId xmlns:a16="http://schemas.microsoft.com/office/drawing/2014/main" id="{73AD04A5-317C-4185-ADEB-31EF951D96B4}"/>
              </a:ext>
            </a:extLst>
          </p:cNvPr>
          <p:cNvSpPr/>
          <p:nvPr/>
        </p:nvSpPr>
        <p:spPr>
          <a:xfrm>
            <a:off x="46355" y="6573198"/>
            <a:ext cx="1769806" cy="300952"/>
          </a:xfrm>
          <a:prstGeom prst="rect">
            <a:avLst/>
          </a:prstGeom>
          <a:solidFill>
            <a:srgbClr val="419C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dirty="0">
                <a:solidFill>
                  <a:schemeClr val="bg1"/>
                </a:solidFill>
              </a:rPr>
              <a:t>TL Slide 1.17</a:t>
            </a:r>
          </a:p>
        </p:txBody>
      </p:sp>
      <p:pic>
        <p:nvPicPr>
          <p:cNvPr id="12" name="Picture 11" descr="Text&#10;&#10;Description automatically generated">
            <a:extLst>
              <a:ext uri="{FF2B5EF4-FFF2-40B4-BE49-F238E27FC236}">
                <a16:creationId xmlns:a16="http://schemas.microsoft.com/office/drawing/2014/main" id="{E3E5100D-23C3-4E4A-A24A-122F372534BA}"/>
              </a:ext>
            </a:extLst>
          </p:cNvPr>
          <p:cNvPicPr>
            <a:picLocks noChangeAspect="1"/>
          </p:cNvPicPr>
          <p:nvPr/>
        </p:nvPicPr>
        <p:blipFill>
          <a:blip r:embed="rId4"/>
          <a:stretch>
            <a:fillRect/>
          </a:stretch>
        </p:blipFill>
        <p:spPr>
          <a:xfrm>
            <a:off x="4189889" y="82139"/>
            <a:ext cx="4855474" cy="841250"/>
          </a:xfrm>
          <a:prstGeom prst="rect">
            <a:avLst/>
          </a:prstGeom>
        </p:spPr>
      </p:pic>
      <p:pic>
        <p:nvPicPr>
          <p:cNvPr id="13" name="Picture 12" descr="Logo, company name&#10;&#10;Description automatically generated">
            <a:extLst>
              <a:ext uri="{FF2B5EF4-FFF2-40B4-BE49-F238E27FC236}">
                <a16:creationId xmlns:a16="http://schemas.microsoft.com/office/drawing/2014/main" id="{C19D6B3B-3286-49C4-8398-8A0C763D32A9}"/>
              </a:ext>
            </a:extLst>
          </p:cNvPr>
          <p:cNvPicPr>
            <a:picLocks noChangeAspect="1"/>
          </p:cNvPicPr>
          <p:nvPr/>
        </p:nvPicPr>
        <p:blipFill>
          <a:blip r:embed="rId5"/>
          <a:stretch>
            <a:fillRect/>
          </a:stretch>
        </p:blipFill>
        <p:spPr>
          <a:xfrm>
            <a:off x="7896373" y="6188556"/>
            <a:ext cx="932569" cy="546997"/>
          </a:xfrm>
          <a:prstGeom prst="rect">
            <a:avLst/>
          </a:prstGeom>
        </p:spPr>
      </p:pic>
      <p:cxnSp>
        <p:nvCxnSpPr>
          <p:cNvPr id="14" name="Straight Connector 13">
            <a:extLst>
              <a:ext uri="{FF2B5EF4-FFF2-40B4-BE49-F238E27FC236}">
                <a16:creationId xmlns:a16="http://schemas.microsoft.com/office/drawing/2014/main" id="{A5502357-10F8-4373-B6E0-0989D8DAC0CA}"/>
              </a:ext>
            </a:extLst>
          </p:cNvPr>
          <p:cNvCxnSpPr/>
          <p:nvPr/>
        </p:nvCxnSpPr>
        <p:spPr>
          <a:xfrm>
            <a:off x="-1" y="923389"/>
            <a:ext cx="9144000" cy="0"/>
          </a:xfrm>
          <a:prstGeom prst="line">
            <a:avLst/>
          </a:prstGeom>
        </p:spPr>
        <p:style>
          <a:lnRef idx="1">
            <a:schemeClr val="dk1"/>
          </a:lnRef>
          <a:fillRef idx="0">
            <a:schemeClr val="dk1"/>
          </a:fillRef>
          <a:effectRef idx="0">
            <a:schemeClr val="dk1"/>
          </a:effectRef>
          <a:fontRef idx="minor">
            <a:schemeClr val="tx1"/>
          </a:fontRef>
        </p:style>
      </p:cxnSp>
      <p:pic>
        <p:nvPicPr>
          <p:cNvPr id="15" name="Picture 14">
            <a:extLst>
              <a:ext uri="{FF2B5EF4-FFF2-40B4-BE49-F238E27FC236}">
                <a16:creationId xmlns:a16="http://schemas.microsoft.com/office/drawing/2014/main" id="{6FE0E2EC-62D2-4773-AAC3-FEA91162D23A}"/>
              </a:ext>
            </a:extLst>
          </p:cNvPr>
          <p:cNvPicPr>
            <a:picLocks noChangeAspect="1"/>
          </p:cNvPicPr>
          <p:nvPr/>
        </p:nvPicPr>
        <p:blipFill>
          <a:blip r:embed="rId6"/>
          <a:srcRect/>
          <a:stretch/>
        </p:blipFill>
        <p:spPr>
          <a:xfrm>
            <a:off x="348899" y="179216"/>
            <a:ext cx="3218265" cy="696811"/>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85"/>
        <p:cNvGrpSpPr/>
        <p:nvPr/>
      </p:nvGrpSpPr>
      <p:grpSpPr>
        <a:xfrm>
          <a:off x="0" y="0"/>
          <a:ext cx="0" cy="0"/>
          <a:chOff x="0" y="0"/>
          <a:chExt cx="0" cy="0"/>
        </a:xfrm>
      </p:grpSpPr>
      <p:sp>
        <p:nvSpPr>
          <p:cNvPr id="386" name="Google Shape;386;p57"/>
          <p:cNvSpPr txBox="1">
            <a:spLocks noGrp="1"/>
          </p:cNvSpPr>
          <p:nvPr>
            <p:ph type="body" idx="1"/>
          </p:nvPr>
        </p:nvSpPr>
        <p:spPr>
          <a:xfrm>
            <a:off x="682049" y="1941558"/>
            <a:ext cx="7779900" cy="3949500"/>
          </a:xfrm>
          <a:prstGeom prst="rect">
            <a:avLst/>
          </a:prstGeom>
          <a:noFill/>
          <a:ln>
            <a:noFill/>
          </a:ln>
        </p:spPr>
        <p:txBody>
          <a:bodyPr spcFirstLastPara="1" wrap="square" lIns="91425" tIns="45700" rIns="91425" bIns="45700" anchor="t" anchorCtr="0">
            <a:noAutofit/>
          </a:bodyPr>
          <a:lstStyle/>
          <a:p>
            <a:pPr marL="457200" marR="0" lvl="0" indent="-406400" algn="l" rtl="0">
              <a:lnSpc>
                <a:spcPct val="107000"/>
              </a:lnSpc>
              <a:spcBef>
                <a:spcPts val="1200"/>
              </a:spcBef>
              <a:spcAft>
                <a:spcPts val="0"/>
              </a:spcAft>
              <a:buClr>
                <a:srgbClr val="434343"/>
              </a:buClr>
              <a:buSzPts val="2800"/>
              <a:buAutoNum type="alphaLcParenR"/>
            </a:pPr>
            <a:r>
              <a:rPr lang="en-GB" u="none" strike="noStrike" dirty="0">
                <a:solidFill>
                  <a:srgbClr val="5D5D5D"/>
                </a:solidFill>
                <a:latin typeface="Arial"/>
                <a:ea typeface="Arial"/>
                <a:cs typeface="Arial"/>
                <a:sym typeface="Arial"/>
              </a:rPr>
              <a:t>What does it mean when a course has value?</a:t>
            </a:r>
          </a:p>
          <a:p>
            <a:pPr marL="457200" marR="0" lvl="0" indent="-406400" algn="l" rtl="0">
              <a:lnSpc>
                <a:spcPct val="107000"/>
              </a:lnSpc>
              <a:spcBef>
                <a:spcPts val="1200"/>
              </a:spcBef>
              <a:spcAft>
                <a:spcPts val="0"/>
              </a:spcAft>
              <a:buClr>
                <a:srgbClr val="434343"/>
              </a:buClr>
              <a:buSzPts val="2800"/>
              <a:buAutoNum type="alphaLcParenR"/>
            </a:pPr>
            <a:r>
              <a:rPr lang="en-GB" u="none" strike="noStrike" dirty="0">
                <a:solidFill>
                  <a:srgbClr val="5D5D5D"/>
                </a:solidFill>
                <a:latin typeface="Arial"/>
                <a:ea typeface="Arial"/>
                <a:cs typeface="Arial"/>
                <a:sym typeface="Arial"/>
              </a:rPr>
              <a:t>What strategies are there in the facilitation of learning?</a:t>
            </a:r>
          </a:p>
          <a:p>
            <a:pPr marL="457200" marR="0" lvl="0" indent="-406400" algn="l" rtl="0">
              <a:lnSpc>
                <a:spcPct val="107000"/>
              </a:lnSpc>
              <a:spcBef>
                <a:spcPts val="1200"/>
              </a:spcBef>
              <a:spcAft>
                <a:spcPts val="0"/>
              </a:spcAft>
              <a:buClr>
                <a:srgbClr val="434343"/>
              </a:buClr>
              <a:buSzPts val="2800"/>
              <a:buAutoNum type="alphaLcParenR"/>
            </a:pPr>
            <a:r>
              <a:rPr lang="en-GB" u="none" strike="noStrike" dirty="0">
                <a:solidFill>
                  <a:srgbClr val="5D5D5D"/>
                </a:solidFill>
                <a:latin typeface="Arial"/>
                <a:ea typeface="Arial"/>
                <a:cs typeface="Arial"/>
                <a:sym typeface="Arial"/>
              </a:rPr>
              <a:t>What are we actually referring to when speaking of a learning environment?</a:t>
            </a:r>
            <a:endParaRPr u="none" strike="noStrike" dirty="0">
              <a:solidFill>
                <a:srgbClr val="5D5D5D"/>
              </a:solidFill>
              <a:latin typeface="Arial"/>
              <a:ea typeface="Arial"/>
              <a:cs typeface="Arial"/>
              <a:sym typeface="Arial"/>
            </a:endParaRPr>
          </a:p>
        </p:txBody>
      </p:sp>
      <p:sp>
        <p:nvSpPr>
          <p:cNvPr id="395" name="Google Shape;395;p57"/>
          <p:cNvSpPr txBox="1"/>
          <p:nvPr/>
        </p:nvSpPr>
        <p:spPr>
          <a:xfrm>
            <a:off x="341099" y="966942"/>
            <a:ext cx="8461800" cy="906628"/>
          </a:xfrm>
          <a:prstGeom prst="rect">
            <a:avLst/>
          </a:prstGeom>
          <a:noFill/>
          <a:ln>
            <a:noFill/>
          </a:ln>
        </p:spPr>
        <p:txBody>
          <a:bodyPr spcFirstLastPara="1" wrap="square" lIns="91425" tIns="91425" rIns="91425" bIns="91425" anchor="t" anchorCtr="0">
            <a:spAutoFit/>
          </a:bodyPr>
          <a:lstStyle/>
          <a:p>
            <a:pPr marL="0" marR="0" lvl="0" indent="0" algn="ctr" rtl="0">
              <a:lnSpc>
                <a:spcPct val="115000"/>
              </a:lnSpc>
              <a:spcBef>
                <a:spcPts val="400"/>
              </a:spcBef>
              <a:spcAft>
                <a:spcPts val="400"/>
              </a:spcAft>
              <a:buClr>
                <a:srgbClr val="000000"/>
              </a:buClr>
              <a:buSzPts val="3500"/>
              <a:buFont typeface="Arial"/>
              <a:buNone/>
            </a:pPr>
            <a:r>
              <a:rPr lang="en-GB" sz="3500" b="0" i="0" u="none" strike="noStrike" cap="none" dirty="0">
                <a:solidFill>
                  <a:srgbClr val="419CD2"/>
                </a:solidFill>
                <a:latin typeface="Georgia"/>
                <a:ea typeface="Georgia"/>
                <a:cs typeface="Georgia"/>
                <a:sym typeface="Georgia"/>
              </a:rPr>
              <a:t>Group discussion and reflection </a:t>
            </a:r>
            <a:r>
              <a:rPr lang="en-GB" sz="3500" b="0" i="1" u="none" strike="noStrike" cap="none" dirty="0">
                <a:solidFill>
                  <a:srgbClr val="419CD2"/>
                </a:solidFill>
                <a:latin typeface="Georgia"/>
                <a:ea typeface="Georgia"/>
                <a:cs typeface="Georgia"/>
                <a:sym typeface="Georgia"/>
              </a:rPr>
              <a:t>(10 mins)</a:t>
            </a:r>
            <a:endParaRPr sz="1300" b="0" i="1" u="none" strike="noStrike" cap="none" dirty="0">
              <a:solidFill>
                <a:srgbClr val="419CD2"/>
              </a:solidFill>
              <a:latin typeface="Arial"/>
              <a:ea typeface="Arial"/>
              <a:cs typeface="Arial"/>
              <a:sym typeface="Arial"/>
            </a:endParaRPr>
          </a:p>
        </p:txBody>
      </p:sp>
      <p:sp>
        <p:nvSpPr>
          <p:cNvPr id="12" name="Rectangle 11">
            <a:extLst>
              <a:ext uri="{FF2B5EF4-FFF2-40B4-BE49-F238E27FC236}">
                <a16:creationId xmlns:a16="http://schemas.microsoft.com/office/drawing/2014/main" id="{66B5E335-D6AC-4284-BB2A-172101FF0B7D}"/>
              </a:ext>
            </a:extLst>
          </p:cNvPr>
          <p:cNvSpPr/>
          <p:nvPr/>
        </p:nvSpPr>
        <p:spPr>
          <a:xfrm>
            <a:off x="46355" y="6573198"/>
            <a:ext cx="1769806" cy="300952"/>
          </a:xfrm>
          <a:prstGeom prst="rect">
            <a:avLst/>
          </a:prstGeom>
          <a:solidFill>
            <a:srgbClr val="419C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dirty="0">
                <a:solidFill>
                  <a:schemeClr val="bg1"/>
                </a:solidFill>
              </a:rPr>
              <a:t>TL Slide 1.18</a:t>
            </a:r>
          </a:p>
        </p:txBody>
      </p:sp>
      <p:pic>
        <p:nvPicPr>
          <p:cNvPr id="13" name="Picture 12" descr="Text&#10;&#10;Description automatically generated">
            <a:extLst>
              <a:ext uri="{FF2B5EF4-FFF2-40B4-BE49-F238E27FC236}">
                <a16:creationId xmlns:a16="http://schemas.microsoft.com/office/drawing/2014/main" id="{0BC6E528-AEB1-48E6-A5C2-0819B7909A00}"/>
              </a:ext>
            </a:extLst>
          </p:cNvPr>
          <p:cNvPicPr>
            <a:picLocks noChangeAspect="1"/>
          </p:cNvPicPr>
          <p:nvPr/>
        </p:nvPicPr>
        <p:blipFill>
          <a:blip r:embed="rId3"/>
          <a:stretch>
            <a:fillRect/>
          </a:stretch>
        </p:blipFill>
        <p:spPr>
          <a:xfrm>
            <a:off x="4189889" y="82139"/>
            <a:ext cx="4855474" cy="841250"/>
          </a:xfrm>
          <a:prstGeom prst="rect">
            <a:avLst/>
          </a:prstGeom>
        </p:spPr>
      </p:pic>
      <p:pic>
        <p:nvPicPr>
          <p:cNvPr id="14" name="Picture 13" descr="Logo, company name&#10;&#10;Description automatically generated">
            <a:extLst>
              <a:ext uri="{FF2B5EF4-FFF2-40B4-BE49-F238E27FC236}">
                <a16:creationId xmlns:a16="http://schemas.microsoft.com/office/drawing/2014/main" id="{719CAD7D-0ED5-48DB-9C96-795335760576}"/>
              </a:ext>
            </a:extLst>
          </p:cNvPr>
          <p:cNvPicPr>
            <a:picLocks noChangeAspect="1"/>
          </p:cNvPicPr>
          <p:nvPr/>
        </p:nvPicPr>
        <p:blipFill>
          <a:blip r:embed="rId4"/>
          <a:stretch>
            <a:fillRect/>
          </a:stretch>
        </p:blipFill>
        <p:spPr>
          <a:xfrm>
            <a:off x="7896373" y="6188556"/>
            <a:ext cx="932569" cy="546997"/>
          </a:xfrm>
          <a:prstGeom prst="rect">
            <a:avLst/>
          </a:prstGeom>
        </p:spPr>
      </p:pic>
      <p:cxnSp>
        <p:nvCxnSpPr>
          <p:cNvPr id="15" name="Straight Connector 14">
            <a:extLst>
              <a:ext uri="{FF2B5EF4-FFF2-40B4-BE49-F238E27FC236}">
                <a16:creationId xmlns:a16="http://schemas.microsoft.com/office/drawing/2014/main" id="{BD467235-ADFB-4F4B-8415-8796CAF717E2}"/>
              </a:ext>
            </a:extLst>
          </p:cNvPr>
          <p:cNvCxnSpPr/>
          <p:nvPr/>
        </p:nvCxnSpPr>
        <p:spPr>
          <a:xfrm>
            <a:off x="-1" y="923389"/>
            <a:ext cx="9144000" cy="0"/>
          </a:xfrm>
          <a:prstGeom prst="line">
            <a:avLst/>
          </a:prstGeom>
        </p:spPr>
        <p:style>
          <a:lnRef idx="1">
            <a:schemeClr val="dk1"/>
          </a:lnRef>
          <a:fillRef idx="0">
            <a:schemeClr val="dk1"/>
          </a:fillRef>
          <a:effectRef idx="0">
            <a:schemeClr val="dk1"/>
          </a:effectRef>
          <a:fontRef idx="minor">
            <a:schemeClr val="tx1"/>
          </a:fontRef>
        </p:style>
      </p:cxnSp>
      <p:pic>
        <p:nvPicPr>
          <p:cNvPr id="16" name="Picture 15">
            <a:extLst>
              <a:ext uri="{FF2B5EF4-FFF2-40B4-BE49-F238E27FC236}">
                <a16:creationId xmlns:a16="http://schemas.microsoft.com/office/drawing/2014/main" id="{3BA600ED-BC17-47D5-92D3-E7A8935A4B71}"/>
              </a:ext>
            </a:extLst>
          </p:cNvPr>
          <p:cNvPicPr>
            <a:picLocks noChangeAspect="1"/>
          </p:cNvPicPr>
          <p:nvPr/>
        </p:nvPicPr>
        <p:blipFill>
          <a:blip r:embed="rId5"/>
          <a:srcRect/>
          <a:stretch/>
        </p:blipFill>
        <p:spPr>
          <a:xfrm>
            <a:off x="348899" y="179216"/>
            <a:ext cx="3218265" cy="696811"/>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400"/>
        <p:cNvGrpSpPr/>
        <p:nvPr/>
      </p:nvGrpSpPr>
      <p:grpSpPr>
        <a:xfrm>
          <a:off x="0" y="0"/>
          <a:ext cx="0" cy="0"/>
          <a:chOff x="0" y="0"/>
          <a:chExt cx="0" cy="0"/>
        </a:xfrm>
      </p:grpSpPr>
      <p:sp>
        <p:nvSpPr>
          <p:cNvPr id="401" name="Google Shape;401;p58"/>
          <p:cNvSpPr txBox="1">
            <a:spLocks noGrp="1"/>
          </p:cNvSpPr>
          <p:nvPr>
            <p:ph type="body" idx="1"/>
          </p:nvPr>
        </p:nvSpPr>
        <p:spPr>
          <a:xfrm>
            <a:off x="682049" y="999750"/>
            <a:ext cx="7779900" cy="4858500"/>
          </a:xfrm>
          <a:prstGeom prst="rect">
            <a:avLst/>
          </a:prstGeom>
          <a:noFill/>
          <a:ln>
            <a:noFill/>
          </a:ln>
        </p:spPr>
        <p:txBody>
          <a:bodyPr spcFirstLastPara="1" wrap="square" lIns="91425" tIns="45700" rIns="91425" bIns="45700" anchor="t" anchorCtr="0">
            <a:noAutofit/>
          </a:bodyPr>
          <a:lstStyle/>
          <a:p>
            <a:pPr marL="0" marR="0" lvl="0" indent="0" algn="l" rtl="0">
              <a:lnSpc>
                <a:spcPct val="107000"/>
              </a:lnSpc>
              <a:spcBef>
                <a:spcPts val="400"/>
              </a:spcBef>
              <a:spcAft>
                <a:spcPts val="0"/>
              </a:spcAft>
              <a:buSzPts val="1800"/>
              <a:buNone/>
            </a:pPr>
            <a:r>
              <a:rPr lang="en-GB" sz="3000" dirty="0">
                <a:solidFill>
                  <a:srgbClr val="419CD2"/>
                </a:solidFill>
                <a:latin typeface="Georgia"/>
                <a:ea typeface="Georgia"/>
                <a:cs typeface="Georgia"/>
                <a:sym typeface="Georgia"/>
              </a:rPr>
              <a:t>Group comparative analysis between course with impact and course without impact </a:t>
            </a:r>
            <a:r>
              <a:rPr lang="en-GB" sz="3000" i="1" dirty="0">
                <a:solidFill>
                  <a:srgbClr val="419CD2"/>
                </a:solidFill>
                <a:latin typeface="Georgia"/>
                <a:ea typeface="Georgia"/>
                <a:cs typeface="Georgia"/>
                <a:sym typeface="Georgia"/>
              </a:rPr>
              <a:t>(25 mins)</a:t>
            </a:r>
            <a:endParaRPr sz="3000" i="1" dirty="0">
              <a:solidFill>
                <a:srgbClr val="419CD2"/>
              </a:solidFill>
              <a:latin typeface="Georgia"/>
              <a:ea typeface="Georgia"/>
              <a:cs typeface="Georgia"/>
              <a:sym typeface="Georgia"/>
            </a:endParaRPr>
          </a:p>
          <a:p>
            <a:pPr marL="0" marR="0" lvl="0" indent="0" algn="l" rtl="0">
              <a:lnSpc>
                <a:spcPct val="107000"/>
              </a:lnSpc>
              <a:spcBef>
                <a:spcPts val="1000"/>
              </a:spcBef>
              <a:spcAft>
                <a:spcPts val="0"/>
              </a:spcAft>
              <a:buSzPts val="1800"/>
              <a:buNone/>
            </a:pPr>
            <a:endParaRPr sz="800" dirty="0">
              <a:solidFill>
                <a:srgbClr val="5B9BD5"/>
              </a:solidFill>
              <a:latin typeface="Georgia"/>
              <a:ea typeface="Georgia"/>
              <a:cs typeface="Georgia"/>
              <a:sym typeface="Georgia"/>
            </a:endParaRPr>
          </a:p>
          <a:p>
            <a:pPr marL="342900" marR="0" lvl="0" indent="-342900" algn="l" rtl="0">
              <a:lnSpc>
                <a:spcPct val="107000"/>
              </a:lnSpc>
              <a:spcBef>
                <a:spcPts val="1200"/>
              </a:spcBef>
              <a:spcAft>
                <a:spcPts val="0"/>
              </a:spcAft>
              <a:buClr>
                <a:srgbClr val="434343"/>
              </a:buClr>
              <a:buSzPts val="2400"/>
              <a:buChar char="●"/>
            </a:pPr>
            <a:r>
              <a:rPr lang="en-GB" sz="2400" dirty="0">
                <a:solidFill>
                  <a:srgbClr val="5D5D5D"/>
                </a:solidFill>
                <a:latin typeface="Arial"/>
                <a:ea typeface="Arial"/>
                <a:cs typeface="Arial"/>
                <a:sym typeface="Arial"/>
              </a:rPr>
              <a:t>What was the value of each of these courses?</a:t>
            </a:r>
            <a:endParaRPr sz="2400" dirty="0">
              <a:solidFill>
                <a:srgbClr val="5D5D5D"/>
              </a:solidFill>
              <a:latin typeface="Arial"/>
              <a:ea typeface="Arial"/>
              <a:cs typeface="Arial"/>
              <a:sym typeface="Arial"/>
            </a:endParaRPr>
          </a:p>
          <a:p>
            <a:pPr marL="342900" marR="0" lvl="0" indent="-342900" algn="l" rtl="0">
              <a:lnSpc>
                <a:spcPct val="107000"/>
              </a:lnSpc>
              <a:spcBef>
                <a:spcPts val="800"/>
              </a:spcBef>
              <a:spcAft>
                <a:spcPts val="0"/>
              </a:spcAft>
              <a:buClr>
                <a:srgbClr val="434343"/>
              </a:buClr>
              <a:buSzPts val="2400"/>
              <a:buChar char="●"/>
            </a:pPr>
            <a:r>
              <a:rPr lang="en-GB" sz="2400" dirty="0">
                <a:solidFill>
                  <a:srgbClr val="5D5D5D"/>
                </a:solidFill>
                <a:latin typeface="Arial"/>
                <a:ea typeface="Arial"/>
                <a:cs typeface="Arial"/>
                <a:sym typeface="Arial"/>
              </a:rPr>
              <a:t>How was each course facilitated?</a:t>
            </a:r>
            <a:endParaRPr sz="2400" dirty="0">
              <a:solidFill>
                <a:srgbClr val="5D5D5D"/>
              </a:solidFill>
              <a:latin typeface="Arial"/>
              <a:ea typeface="Arial"/>
              <a:cs typeface="Arial"/>
              <a:sym typeface="Arial"/>
            </a:endParaRPr>
          </a:p>
          <a:p>
            <a:pPr marL="342900" marR="0" lvl="0" indent="-342900" algn="l" rtl="0">
              <a:lnSpc>
                <a:spcPct val="107000"/>
              </a:lnSpc>
              <a:spcBef>
                <a:spcPts val="800"/>
              </a:spcBef>
              <a:spcAft>
                <a:spcPts val="0"/>
              </a:spcAft>
              <a:buClr>
                <a:srgbClr val="434343"/>
              </a:buClr>
              <a:buSzPts val="2400"/>
              <a:buChar char="●"/>
            </a:pPr>
            <a:r>
              <a:rPr lang="en-GB" sz="2400" dirty="0">
                <a:solidFill>
                  <a:srgbClr val="5D5D5D"/>
                </a:solidFill>
                <a:latin typeface="Arial"/>
                <a:ea typeface="Arial"/>
                <a:cs typeface="Arial"/>
                <a:sym typeface="Arial"/>
              </a:rPr>
              <a:t>What was the environment within which the course was taught?</a:t>
            </a:r>
            <a:endParaRPr sz="2400" dirty="0">
              <a:solidFill>
                <a:srgbClr val="5D5D5D"/>
              </a:solidFill>
              <a:latin typeface="Arial"/>
              <a:ea typeface="Arial"/>
              <a:cs typeface="Arial"/>
              <a:sym typeface="Arial"/>
            </a:endParaRPr>
          </a:p>
          <a:p>
            <a:pPr marL="342900" marR="0" lvl="0" indent="-342900" algn="l" rtl="0">
              <a:lnSpc>
                <a:spcPct val="107000"/>
              </a:lnSpc>
              <a:spcBef>
                <a:spcPts val="800"/>
              </a:spcBef>
              <a:spcAft>
                <a:spcPts val="0"/>
              </a:spcAft>
              <a:buClr>
                <a:srgbClr val="434343"/>
              </a:buClr>
              <a:buSzPts val="2400"/>
              <a:buChar char="●"/>
            </a:pPr>
            <a:r>
              <a:rPr lang="en-GB" sz="2400" dirty="0">
                <a:solidFill>
                  <a:srgbClr val="5D5D5D"/>
                </a:solidFill>
                <a:latin typeface="Arial"/>
                <a:ea typeface="Arial"/>
                <a:cs typeface="Arial"/>
                <a:sym typeface="Arial"/>
              </a:rPr>
              <a:t>What was the attitude of the lecturer? </a:t>
            </a:r>
            <a:endParaRPr sz="2400" dirty="0">
              <a:solidFill>
                <a:srgbClr val="5D5D5D"/>
              </a:solidFill>
              <a:latin typeface="Arial"/>
              <a:ea typeface="Arial"/>
              <a:cs typeface="Arial"/>
              <a:sym typeface="Arial"/>
            </a:endParaRPr>
          </a:p>
          <a:p>
            <a:pPr marL="742950" marR="0" lvl="1" indent="-323850" algn="l" rtl="0">
              <a:lnSpc>
                <a:spcPct val="107000"/>
              </a:lnSpc>
              <a:spcBef>
                <a:spcPts val="800"/>
              </a:spcBef>
              <a:spcAft>
                <a:spcPts val="0"/>
              </a:spcAft>
              <a:buClr>
                <a:srgbClr val="434343"/>
              </a:buClr>
              <a:buSzPts val="2400"/>
              <a:buChar char="o"/>
            </a:pPr>
            <a:r>
              <a:rPr lang="en-GB" dirty="0">
                <a:solidFill>
                  <a:srgbClr val="5D5D5D"/>
                </a:solidFill>
                <a:latin typeface="Arial"/>
                <a:ea typeface="Arial"/>
                <a:cs typeface="Arial"/>
                <a:sym typeface="Arial"/>
              </a:rPr>
              <a:t>towards the content/course</a:t>
            </a:r>
            <a:endParaRPr dirty="0">
              <a:solidFill>
                <a:srgbClr val="5D5D5D"/>
              </a:solidFill>
              <a:latin typeface="Arial"/>
              <a:ea typeface="Arial"/>
              <a:cs typeface="Arial"/>
              <a:sym typeface="Arial"/>
            </a:endParaRPr>
          </a:p>
          <a:p>
            <a:pPr marL="742950" marR="0" lvl="1" indent="-336550" algn="l" rtl="0">
              <a:lnSpc>
                <a:spcPct val="107000"/>
              </a:lnSpc>
              <a:spcBef>
                <a:spcPts val="800"/>
              </a:spcBef>
              <a:spcAft>
                <a:spcPts val="400"/>
              </a:spcAft>
              <a:buClr>
                <a:srgbClr val="434343"/>
              </a:buClr>
              <a:buSzPts val="2600"/>
              <a:buChar char="o"/>
            </a:pPr>
            <a:r>
              <a:rPr lang="en-GB" dirty="0">
                <a:solidFill>
                  <a:srgbClr val="5D5D5D"/>
                </a:solidFill>
                <a:latin typeface="Arial"/>
                <a:ea typeface="Arial"/>
                <a:cs typeface="Arial"/>
                <a:sym typeface="Arial"/>
              </a:rPr>
              <a:t>towards the learners </a:t>
            </a:r>
            <a:r>
              <a:rPr lang="en-GB" sz="2600" dirty="0">
                <a:solidFill>
                  <a:srgbClr val="434343"/>
                </a:solidFill>
                <a:latin typeface="Arial"/>
                <a:ea typeface="Arial"/>
                <a:cs typeface="Arial"/>
                <a:sym typeface="Arial"/>
              </a:rPr>
              <a:t> </a:t>
            </a:r>
            <a:endParaRPr sz="2600" dirty="0">
              <a:solidFill>
                <a:srgbClr val="434343"/>
              </a:solidFill>
              <a:latin typeface="Arial"/>
              <a:ea typeface="Arial"/>
              <a:cs typeface="Arial"/>
              <a:sym typeface="Arial"/>
            </a:endParaRPr>
          </a:p>
        </p:txBody>
      </p:sp>
      <p:sp>
        <p:nvSpPr>
          <p:cNvPr id="11" name="Rectangle 10">
            <a:extLst>
              <a:ext uri="{FF2B5EF4-FFF2-40B4-BE49-F238E27FC236}">
                <a16:creationId xmlns:a16="http://schemas.microsoft.com/office/drawing/2014/main" id="{B664401F-CCD0-470D-A1AC-B1F9AD6BD579}"/>
              </a:ext>
            </a:extLst>
          </p:cNvPr>
          <p:cNvSpPr/>
          <p:nvPr/>
        </p:nvSpPr>
        <p:spPr>
          <a:xfrm>
            <a:off x="46355" y="6573198"/>
            <a:ext cx="1769806" cy="300952"/>
          </a:xfrm>
          <a:prstGeom prst="rect">
            <a:avLst/>
          </a:prstGeom>
          <a:solidFill>
            <a:srgbClr val="419C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dirty="0">
                <a:solidFill>
                  <a:schemeClr val="bg1"/>
                </a:solidFill>
              </a:rPr>
              <a:t>TL Slide 1.19</a:t>
            </a:r>
          </a:p>
        </p:txBody>
      </p:sp>
      <p:pic>
        <p:nvPicPr>
          <p:cNvPr id="12" name="Picture 11" descr="Text&#10;&#10;Description automatically generated">
            <a:extLst>
              <a:ext uri="{FF2B5EF4-FFF2-40B4-BE49-F238E27FC236}">
                <a16:creationId xmlns:a16="http://schemas.microsoft.com/office/drawing/2014/main" id="{62D0EEFC-FB88-4266-920C-CCA8C1D61760}"/>
              </a:ext>
            </a:extLst>
          </p:cNvPr>
          <p:cNvPicPr>
            <a:picLocks noChangeAspect="1"/>
          </p:cNvPicPr>
          <p:nvPr/>
        </p:nvPicPr>
        <p:blipFill>
          <a:blip r:embed="rId3"/>
          <a:stretch>
            <a:fillRect/>
          </a:stretch>
        </p:blipFill>
        <p:spPr>
          <a:xfrm>
            <a:off x="4189889" y="82139"/>
            <a:ext cx="4855474" cy="841250"/>
          </a:xfrm>
          <a:prstGeom prst="rect">
            <a:avLst/>
          </a:prstGeom>
        </p:spPr>
      </p:pic>
      <p:pic>
        <p:nvPicPr>
          <p:cNvPr id="13" name="Picture 12" descr="Logo, company name&#10;&#10;Description automatically generated">
            <a:extLst>
              <a:ext uri="{FF2B5EF4-FFF2-40B4-BE49-F238E27FC236}">
                <a16:creationId xmlns:a16="http://schemas.microsoft.com/office/drawing/2014/main" id="{A1AF9B4E-F346-4E7A-8F43-FA5DAEBFA016}"/>
              </a:ext>
            </a:extLst>
          </p:cNvPr>
          <p:cNvPicPr>
            <a:picLocks noChangeAspect="1"/>
          </p:cNvPicPr>
          <p:nvPr/>
        </p:nvPicPr>
        <p:blipFill>
          <a:blip r:embed="rId4"/>
          <a:stretch>
            <a:fillRect/>
          </a:stretch>
        </p:blipFill>
        <p:spPr>
          <a:xfrm>
            <a:off x="7896373" y="6188556"/>
            <a:ext cx="932569" cy="546997"/>
          </a:xfrm>
          <a:prstGeom prst="rect">
            <a:avLst/>
          </a:prstGeom>
        </p:spPr>
      </p:pic>
      <p:cxnSp>
        <p:nvCxnSpPr>
          <p:cNvPr id="14" name="Straight Connector 13">
            <a:extLst>
              <a:ext uri="{FF2B5EF4-FFF2-40B4-BE49-F238E27FC236}">
                <a16:creationId xmlns:a16="http://schemas.microsoft.com/office/drawing/2014/main" id="{A9AE21A9-3845-41FA-97AA-71466E5B268E}"/>
              </a:ext>
            </a:extLst>
          </p:cNvPr>
          <p:cNvCxnSpPr/>
          <p:nvPr/>
        </p:nvCxnSpPr>
        <p:spPr>
          <a:xfrm>
            <a:off x="-1" y="923389"/>
            <a:ext cx="9144000" cy="0"/>
          </a:xfrm>
          <a:prstGeom prst="line">
            <a:avLst/>
          </a:prstGeom>
        </p:spPr>
        <p:style>
          <a:lnRef idx="1">
            <a:schemeClr val="dk1"/>
          </a:lnRef>
          <a:fillRef idx="0">
            <a:schemeClr val="dk1"/>
          </a:fillRef>
          <a:effectRef idx="0">
            <a:schemeClr val="dk1"/>
          </a:effectRef>
          <a:fontRef idx="minor">
            <a:schemeClr val="tx1"/>
          </a:fontRef>
        </p:style>
      </p:cxnSp>
      <p:pic>
        <p:nvPicPr>
          <p:cNvPr id="15" name="Picture 14">
            <a:extLst>
              <a:ext uri="{FF2B5EF4-FFF2-40B4-BE49-F238E27FC236}">
                <a16:creationId xmlns:a16="http://schemas.microsoft.com/office/drawing/2014/main" id="{253A78A1-D078-4E88-8A44-0A512CBCCE66}"/>
              </a:ext>
            </a:extLst>
          </p:cNvPr>
          <p:cNvPicPr>
            <a:picLocks noChangeAspect="1"/>
          </p:cNvPicPr>
          <p:nvPr/>
        </p:nvPicPr>
        <p:blipFill>
          <a:blip r:embed="rId5"/>
          <a:srcRect/>
          <a:stretch/>
        </p:blipFill>
        <p:spPr>
          <a:xfrm>
            <a:off x="348899" y="179216"/>
            <a:ext cx="3218265" cy="69681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5" name="Rectangle 4">
            <a:extLst>
              <a:ext uri="{FF2B5EF4-FFF2-40B4-BE49-F238E27FC236}">
                <a16:creationId xmlns:a16="http://schemas.microsoft.com/office/drawing/2014/main" id="{2E404299-9B3D-43EF-B1FC-9FD27EE42D52}"/>
              </a:ext>
            </a:extLst>
          </p:cNvPr>
          <p:cNvSpPr/>
          <p:nvPr/>
        </p:nvSpPr>
        <p:spPr>
          <a:xfrm>
            <a:off x="46355" y="6573198"/>
            <a:ext cx="1769806" cy="300952"/>
          </a:xfrm>
          <a:prstGeom prst="rect">
            <a:avLst/>
          </a:prstGeom>
          <a:solidFill>
            <a:srgbClr val="419C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a:solidFill>
                  <a:schemeClr val="bg1"/>
                </a:solidFill>
              </a:rPr>
              <a:t>TL Slide 1.2</a:t>
            </a:r>
          </a:p>
        </p:txBody>
      </p:sp>
      <p:sp>
        <p:nvSpPr>
          <p:cNvPr id="183" name="Google Shape;183;gc92f56e5c9_0_28"/>
          <p:cNvSpPr txBox="1">
            <a:spLocks noGrp="1"/>
          </p:cNvSpPr>
          <p:nvPr>
            <p:ph type="title"/>
          </p:nvPr>
        </p:nvSpPr>
        <p:spPr>
          <a:xfrm>
            <a:off x="628650" y="900384"/>
            <a:ext cx="7886700" cy="939000"/>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5784CC"/>
              </a:buClr>
              <a:buSzPts val="3600"/>
              <a:buFont typeface="Georgia"/>
              <a:buNone/>
            </a:pPr>
            <a:r>
              <a:rPr lang="en-US" sz="3600" dirty="0">
                <a:solidFill>
                  <a:srgbClr val="419CD2"/>
                </a:solidFill>
                <a:latin typeface="Georgia"/>
                <a:ea typeface="Georgia"/>
                <a:cs typeface="Georgia"/>
                <a:sym typeface="Georgia"/>
              </a:rPr>
              <a:t>Day 1: Thinking over knowing</a:t>
            </a:r>
            <a:endParaRPr sz="3600" dirty="0">
              <a:solidFill>
                <a:srgbClr val="419CD2"/>
              </a:solidFill>
              <a:latin typeface="Georgia"/>
              <a:ea typeface="Georgia"/>
              <a:cs typeface="Georgia"/>
              <a:sym typeface="Georgia"/>
            </a:endParaRPr>
          </a:p>
        </p:txBody>
      </p:sp>
      <p:sp>
        <p:nvSpPr>
          <p:cNvPr id="193" name="Google Shape;193;gc92f56e5c9_0_28"/>
          <p:cNvSpPr txBox="1"/>
          <p:nvPr/>
        </p:nvSpPr>
        <p:spPr>
          <a:xfrm>
            <a:off x="2480326" y="5426795"/>
            <a:ext cx="4183344" cy="1015632"/>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US" sz="1800" b="0" i="1" u="none" strike="noStrike" cap="none" dirty="0" err="1">
                <a:solidFill>
                  <a:srgbClr val="7F7F7F"/>
                </a:solidFill>
                <a:highlight>
                  <a:srgbClr val="FFFFFF"/>
                </a:highlight>
                <a:latin typeface="Calibri"/>
                <a:ea typeface="Calibri"/>
                <a:cs typeface="Calibri"/>
                <a:sym typeface="Calibri"/>
              </a:rPr>
              <a:t>Mzumbe</a:t>
            </a:r>
            <a:r>
              <a:rPr lang="en-US" sz="1800" b="0" i="1" u="none" strike="noStrike" cap="none">
                <a:solidFill>
                  <a:srgbClr val="7F7F7F"/>
                </a:solidFill>
                <a:highlight>
                  <a:srgbClr val="FFFFFF"/>
                </a:highlight>
                <a:latin typeface="Calibri"/>
                <a:ea typeface="Calibri"/>
                <a:cs typeface="Calibri"/>
                <a:sym typeface="Calibri"/>
              </a:rPr>
              <a:t> University TESCEA </a:t>
            </a:r>
            <a:r>
              <a:rPr lang="en-US" sz="1800" b="0" i="1" u="none" strike="noStrike" cap="none" dirty="0">
                <a:solidFill>
                  <a:srgbClr val="7F7F7F"/>
                </a:solidFill>
                <a:highlight>
                  <a:srgbClr val="FFFFFF"/>
                </a:highlight>
                <a:latin typeface="Calibri"/>
                <a:ea typeface="Calibri"/>
                <a:cs typeface="Calibri"/>
                <a:sym typeface="Calibri"/>
              </a:rPr>
              <a:t>Transformative Learning Workshop - Morogoro, </a:t>
            </a:r>
            <a:r>
              <a:rPr lang="en-US" sz="1800" b="0" i="1" u="none" strike="noStrike" cap="none">
                <a:solidFill>
                  <a:srgbClr val="7F7F7F"/>
                </a:solidFill>
                <a:highlight>
                  <a:srgbClr val="FFFFFF"/>
                </a:highlight>
                <a:latin typeface="Calibri"/>
                <a:ea typeface="Calibri"/>
                <a:cs typeface="Calibri"/>
                <a:sym typeface="Calibri"/>
              </a:rPr>
              <a:t>Tanzania 2019</a:t>
            </a:r>
            <a:endParaRPr lang="en-US" sz="1800" b="0" i="1" u="none" strike="noStrike" cap="none" dirty="0">
              <a:solidFill>
                <a:srgbClr val="7F7F7F"/>
              </a:solidFill>
              <a:highlight>
                <a:srgbClr val="FFFFFF"/>
              </a:highlight>
              <a:latin typeface="Calibri"/>
              <a:ea typeface="Calibri"/>
              <a:cs typeface="Calibri"/>
              <a:sym typeface="Calibri"/>
            </a:endParaRPr>
          </a:p>
        </p:txBody>
      </p:sp>
      <p:pic>
        <p:nvPicPr>
          <p:cNvPr id="10" name="Picture 9" descr="Text&#10;&#10;Description automatically generated">
            <a:extLst>
              <a:ext uri="{FF2B5EF4-FFF2-40B4-BE49-F238E27FC236}">
                <a16:creationId xmlns:a16="http://schemas.microsoft.com/office/drawing/2014/main" id="{06E07B63-32B3-444B-B2E2-BFDF5876A79E}"/>
              </a:ext>
            </a:extLst>
          </p:cNvPr>
          <p:cNvPicPr>
            <a:picLocks noChangeAspect="1"/>
          </p:cNvPicPr>
          <p:nvPr/>
        </p:nvPicPr>
        <p:blipFill>
          <a:blip r:embed="rId3"/>
          <a:stretch>
            <a:fillRect/>
          </a:stretch>
        </p:blipFill>
        <p:spPr>
          <a:xfrm>
            <a:off x="4189889" y="82139"/>
            <a:ext cx="4855474" cy="841250"/>
          </a:xfrm>
          <a:prstGeom prst="rect">
            <a:avLst/>
          </a:prstGeom>
        </p:spPr>
      </p:pic>
      <p:pic>
        <p:nvPicPr>
          <p:cNvPr id="11" name="Picture 10" descr="Logo, company name&#10;&#10;Description automatically generated">
            <a:extLst>
              <a:ext uri="{FF2B5EF4-FFF2-40B4-BE49-F238E27FC236}">
                <a16:creationId xmlns:a16="http://schemas.microsoft.com/office/drawing/2014/main" id="{0EAEB544-19DA-4338-BE17-F9BB6494BD10}"/>
              </a:ext>
            </a:extLst>
          </p:cNvPr>
          <p:cNvPicPr>
            <a:picLocks noChangeAspect="1"/>
          </p:cNvPicPr>
          <p:nvPr/>
        </p:nvPicPr>
        <p:blipFill>
          <a:blip r:embed="rId4"/>
          <a:stretch>
            <a:fillRect/>
          </a:stretch>
        </p:blipFill>
        <p:spPr>
          <a:xfrm>
            <a:off x="7896373" y="6188556"/>
            <a:ext cx="932569" cy="546997"/>
          </a:xfrm>
          <a:prstGeom prst="rect">
            <a:avLst/>
          </a:prstGeom>
        </p:spPr>
      </p:pic>
      <p:cxnSp>
        <p:nvCxnSpPr>
          <p:cNvPr id="12" name="Straight Connector 11">
            <a:extLst>
              <a:ext uri="{FF2B5EF4-FFF2-40B4-BE49-F238E27FC236}">
                <a16:creationId xmlns:a16="http://schemas.microsoft.com/office/drawing/2014/main" id="{F264A2B5-C4D0-4437-BD7A-CB6CBE5004CC}"/>
              </a:ext>
            </a:extLst>
          </p:cNvPr>
          <p:cNvCxnSpPr/>
          <p:nvPr/>
        </p:nvCxnSpPr>
        <p:spPr>
          <a:xfrm>
            <a:off x="-1" y="923389"/>
            <a:ext cx="9144000" cy="0"/>
          </a:xfrm>
          <a:prstGeom prst="line">
            <a:avLst/>
          </a:prstGeom>
        </p:spPr>
        <p:style>
          <a:lnRef idx="1">
            <a:schemeClr val="dk1"/>
          </a:lnRef>
          <a:fillRef idx="0">
            <a:schemeClr val="dk1"/>
          </a:fillRef>
          <a:effectRef idx="0">
            <a:schemeClr val="dk1"/>
          </a:effectRef>
          <a:fontRef idx="minor">
            <a:schemeClr val="tx1"/>
          </a:fontRef>
        </p:style>
      </p:cxnSp>
      <p:pic>
        <p:nvPicPr>
          <p:cNvPr id="13" name="Picture 12">
            <a:extLst>
              <a:ext uri="{FF2B5EF4-FFF2-40B4-BE49-F238E27FC236}">
                <a16:creationId xmlns:a16="http://schemas.microsoft.com/office/drawing/2014/main" id="{BE57FDA0-C4C0-48D4-B825-BEDA34FDCEE0}"/>
              </a:ext>
            </a:extLst>
          </p:cNvPr>
          <p:cNvPicPr>
            <a:picLocks noChangeAspect="1"/>
          </p:cNvPicPr>
          <p:nvPr/>
        </p:nvPicPr>
        <p:blipFill>
          <a:blip r:embed="rId5"/>
          <a:srcRect/>
          <a:stretch/>
        </p:blipFill>
        <p:spPr>
          <a:xfrm>
            <a:off x="348899" y="179216"/>
            <a:ext cx="3218265" cy="696811"/>
          </a:xfrm>
          <a:prstGeom prst="rect">
            <a:avLst/>
          </a:prstGeom>
        </p:spPr>
      </p:pic>
      <p:pic>
        <p:nvPicPr>
          <p:cNvPr id="14" name="Google Shape;180;p2">
            <a:extLst>
              <a:ext uri="{FF2B5EF4-FFF2-40B4-BE49-F238E27FC236}">
                <a16:creationId xmlns:a16="http://schemas.microsoft.com/office/drawing/2014/main" id="{381A3A99-052D-4E23-99BA-F36146E704DE}"/>
              </a:ext>
            </a:extLst>
          </p:cNvPr>
          <p:cNvPicPr preferRelativeResize="0">
            <a:picLocks noChangeAspect="1"/>
          </p:cNvPicPr>
          <p:nvPr/>
        </p:nvPicPr>
        <p:blipFill rotWithShape="1">
          <a:blip r:embed="rId6">
            <a:alphaModFix/>
          </a:blip>
          <a:srcRect t="10597" b="26144"/>
          <a:stretch/>
        </p:blipFill>
        <p:spPr>
          <a:xfrm>
            <a:off x="2480326" y="1868852"/>
            <a:ext cx="4183345" cy="3528475"/>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414"/>
        <p:cNvGrpSpPr/>
        <p:nvPr/>
      </p:nvGrpSpPr>
      <p:grpSpPr>
        <a:xfrm>
          <a:off x="0" y="0"/>
          <a:ext cx="0" cy="0"/>
          <a:chOff x="0" y="0"/>
          <a:chExt cx="0" cy="0"/>
        </a:xfrm>
      </p:grpSpPr>
      <p:sp>
        <p:nvSpPr>
          <p:cNvPr id="415" name="Google Shape;415;p59"/>
          <p:cNvSpPr txBox="1">
            <a:spLocks noGrp="1"/>
          </p:cNvSpPr>
          <p:nvPr>
            <p:ph type="body" idx="1"/>
          </p:nvPr>
        </p:nvSpPr>
        <p:spPr>
          <a:xfrm>
            <a:off x="385499" y="1572212"/>
            <a:ext cx="8373000" cy="4486500"/>
          </a:xfrm>
          <a:prstGeom prst="rect">
            <a:avLst/>
          </a:prstGeom>
          <a:noFill/>
          <a:ln>
            <a:noFill/>
          </a:ln>
        </p:spPr>
        <p:txBody>
          <a:bodyPr spcFirstLastPara="1" wrap="square" lIns="91425" tIns="45700" rIns="91425" bIns="45700" anchor="t" anchorCtr="0">
            <a:noAutofit/>
          </a:bodyPr>
          <a:lstStyle/>
          <a:p>
            <a:pPr marL="179999" lvl="0" indent="-149225" algn="l" rtl="0">
              <a:lnSpc>
                <a:spcPct val="115000"/>
              </a:lnSpc>
              <a:spcBef>
                <a:spcPts val="400"/>
              </a:spcBef>
              <a:spcAft>
                <a:spcPts val="0"/>
              </a:spcAft>
              <a:buSzPts val="2200"/>
              <a:buFont typeface="Arial"/>
              <a:buAutoNum type="arabicPeriod"/>
            </a:pPr>
            <a:r>
              <a:rPr lang="en-GB" sz="2200" dirty="0">
                <a:solidFill>
                  <a:srgbClr val="5D5D5D"/>
                </a:solidFill>
                <a:latin typeface="Arial"/>
                <a:ea typeface="Arial"/>
                <a:cs typeface="Arial"/>
                <a:sym typeface="Arial"/>
              </a:rPr>
              <a:t> Gender responsive pedagogy</a:t>
            </a:r>
            <a:endParaRPr sz="2200" dirty="0">
              <a:solidFill>
                <a:srgbClr val="5D5D5D"/>
              </a:solidFill>
              <a:latin typeface="Arial"/>
              <a:ea typeface="Arial"/>
              <a:cs typeface="Arial"/>
              <a:sym typeface="Arial"/>
            </a:endParaRPr>
          </a:p>
          <a:p>
            <a:pPr marL="179999" marR="0" lvl="0" indent="-149225" algn="l" rtl="0">
              <a:lnSpc>
                <a:spcPct val="100000"/>
              </a:lnSpc>
              <a:spcBef>
                <a:spcPts val="600"/>
              </a:spcBef>
              <a:spcAft>
                <a:spcPts val="0"/>
              </a:spcAft>
              <a:buSzPts val="2200"/>
              <a:buFont typeface="Arial"/>
              <a:buAutoNum type="arabicPeriod"/>
            </a:pPr>
            <a:r>
              <a:rPr lang="en-GB" sz="2200" dirty="0">
                <a:solidFill>
                  <a:srgbClr val="5D5D5D"/>
                </a:solidFill>
                <a:latin typeface="Arial"/>
                <a:ea typeface="Arial"/>
                <a:cs typeface="Arial"/>
                <a:sym typeface="Arial"/>
              </a:rPr>
              <a:t> The Promise vs The Reality</a:t>
            </a:r>
            <a:endParaRPr sz="2200" dirty="0">
              <a:solidFill>
                <a:srgbClr val="5D5D5D"/>
              </a:solidFill>
              <a:latin typeface="Arial"/>
              <a:ea typeface="Arial"/>
              <a:cs typeface="Arial"/>
              <a:sym typeface="Arial"/>
            </a:endParaRPr>
          </a:p>
          <a:p>
            <a:pPr marL="179999" marR="0" lvl="0" indent="-149225" algn="l" rtl="0">
              <a:lnSpc>
                <a:spcPct val="100000"/>
              </a:lnSpc>
              <a:spcBef>
                <a:spcPts val="1200"/>
              </a:spcBef>
              <a:spcAft>
                <a:spcPts val="0"/>
              </a:spcAft>
              <a:buSzPts val="2200"/>
              <a:buFont typeface="Arial"/>
              <a:buAutoNum type="arabicPeriod"/>
            </a:pPr>
            <a:r>
              <a:rPr lang="en-GB" sz="2200" dirty="0">
                <a:solidFill>
                  <a:srgbClr val="5D5D5D"/>
                </a:solidFill>
                <a:latin typeface="Arial"/>
                <a:ea typeface="Arial"/>
                <a:cs typeface="Arial"/>
                <a:sym typeface="Arial"/>
              </a:rPr>
              <a:t> The Banking Concept</a:t>
            </a:r>
            <a:endParaRPr sz="2200" dirty="0">
              <a:solidFill>
                <a:srgbClr val="5D5D5D"/>
              </a:solidFill>
              <a:latin typeface="Arial"/>
              <a:ea typeface="Arial"/>
              <a:cs typeface="Arial"/>
              <a:sym typeface="Arial"/>
            </a:endParaRPr>
          </a:p>
          <a:p>
            <a:pPr marL="179999" marR="0" lvl="0" indent="-149225" algn="l" rtl="0">
              <a:lnSpc>
                <a:spcPct val="100000"/>
              </a:lnSpc>
              <a:spcBef>
                <a:spcPts val="1200"/>
              </a:spcBef>
              <a:spcAft>
                <a:spcPts val="0"/>
              </a:spcAft>
              <a:buSzPts val="2200"/>
              <a:buFont typeface="Arial"/>
              <a:buAutoNum type="arabicPeriod"/>
            </a:pPr>
            <a:r>
              <a:rPr lang="en-GB" sz="2200" dirty="0">
                <a:solidFill>
                  <a:srgbClr val="5D5D5D"/>
                </a:solidFill>
                <a:latin typeface="Arial"/>
                <a:ea typeface="Arial"/>
                <a:cs typeface="Arial"/>
                <a:sym typeface="Arial"/>
              </a:rPr>
              <a:t> The Mandate of the Elite</a:t>
            </a:r>
            <a:endParaRPr sz="2200" dirty="0">
              <a:solidFill>
                <a:srgbClr val="5D5D5D"/>
              </a:solidFill>
              <a:latin typeface="Arial"/>
              <a:ea typeface="Arial"/>
              <a:cs typeface="Arial"/>
              <a:sym typeface="Arial"/>
            </a:endParaRPr>
          </a:p>
          <a:p>
            <a:pPr marL="179999" marR="0" lvl="0" indent="-149225" algn="l" rtl="0">
              <a:lnSpc>
                <a:spcPct val="100000"/>
              </a:lnSpc>
              <a:spcBef>
                <a:spcPts val="1200"/>
              </a:spcBef>
              <a:spcAft>
                <a:spcPts val="0"/>
              </a:spcAft>
              <a:buSzPts val="2200"/>
              <a:buFont typeface="Arial"/>
              <a:buAutoNum type="arabicPeriod"/>
            </a:pPr>
            <a:r>
              <a:rPr lang="en-GB" sz="2200" dirty="0">
                <a:solidFill>
                  <a:srgbClr val="5D5D5D"/>
                </a:solidFill>
                <a:latin typeface="Arial"/>
                <a:ea typeface="Arial"/>
                <a:cs typeface="Arial"/>
                <a:sym typeface="Arial"/>
              </a:rPr>
              <a:t>  Characteristics of a Great Learning Experience</a:t>
            </a:r>
            <a:endParaRPr sz="2200" dirty="0">
              <a:solidFill>
                <a:srgbClr val="5D5D5D"/>
              </a:solidFill>
              <a:latin typeface="Arial"/>
              <a:ea typeface="Arial"/>
              <a:cs typeface="Arial"/>
              <a:sym typeface="Arial"/>
            </a:endParaRPr>
          </a:p>
          <a:p>
            <a:pPr marL="342900" lvl="0" indent="-342900" algn="l" rtl="0">
              <a:lnSpc>
                <a:spcPct val="100000"/>
              </a:lnSpc>
              <a:spcBef>
                <a:spcPts val="2400"/>
              </a:spcBef>
              <a:spcAft>
                <a:spcPts val="0"/>
              </a:spcAft>
              <a:buClr>
                <a:srgbClr val="434343"/>
              </a:buClr>
              <a:buSzPts val="2400"/>
              <a:buChar char="•"/>
            </a:pPr>
            <a:r>
              <a:rPr lang="en-GB" sz="2400" b="1" dirty="0">
                <a:solidFill>
                  <a:srgbClr val="5D5D5D"/>
                </a:solidFill>
                <a:latin typeface="Arial"/>
                <a:ea typeface="Arial"/>
                <a:cs typeface="Arial"/>
                <a:sym typeface="Arial"/>
              </a:rPr>
              <a:t>Where do you fall currently on the continuum below?</a:t>
            </a:r>
            <a:endParaRPr sz="2400" b="1" dirty="0">
              <a:solidFill>
                <a:srgbClr val="5D5D5D"/>
              </a:solidFill>
              <a:latin typeface="Arial"/>
              <a:ea typeface="Arial"/>
              <a:cs typeface="Arial"/>
              <a:sym typeface="Arial"/>
            </a:endParaRPr>
          </a:p>
          <a:p>
            <a:pPr marL="342900" lvl="0" indent="-342900" algn="l" rtl="0">
              <a:lnSpc>
                <a:spcPct val="100000"/>
              </a:lnSpc>
              <a:spcBef>
                <a:spcPts val="1200"/>
              </a:spcBef>
              <a:spcAft>
                <a:spcPts val="0"/>
              </a:spcAft>
              <a:buClr>
                <a:srgbClr val="434343"/>
              </a:buClr>
              <a:buSzPts val="2400"/>
              <a:buChar char="•"/>
            </a:pPr>
            <a:r>
              <a:rPr lang="en-GB" sz="2400" b="1" dirty="0">
                <a:solidFill>
                  <a:srgbClr val="5D5D5D"/>
                </a:solidFill>
                <a:latin typeface="Arial"/>
                <a:ea typeface="Arial"/>
                <a:cs typeface="Arial"/>
                <a:sym typeface="Arial"/>
              </a:rPr>
              <a:t>Are you facilitating learning for impact?</a:t>
            </a:r>
            <a:endParaRPr sz="2400" b="1" dirty="0">
              <a:solidFill>
                <a:srgbClr val="5D5D5D"/>
              </a:solidFill>
              <a:latin typeface="Arial"/>
              <a:ea typeface="Arial"/>
              <a:cs typeface="Arial"/>
              <a:sym typeface="Arial"/>
            </a:endParaRPr>
          </a:p>
          <a:p>
            <a:pPr marL="0" marR="0" lvl="0" indent="0" algn="l" rtl="0">
              <a:lnSpc>
                <a:spcPct val="100000"/>
              </a:lnSpc>
              <a:spcBef>
                <a:spcPts val="1000"/>
              </a:spcBef>
              <a:spcAft>
                <a:spcPts val="0"/>
              </a:spcAft>
              <a:buSzPts val="1800"/>
              <a:buNone/>
            </a:pPr>
            <a:r>
              <a:rPr lang="en-GB" sz="1800" dirty="0">
                <a:solidFill>
                  <a:srgbClr val="419CD2"/>
                </a:solidFill>
                <a:latin typeface="Arial"/>
                <a:ea typeface="Arial"/>
                <a:cs typeface="Arial"/>
                <a:sym typeface="Arial"/>
              </a:rPr>
              <a:t>           |----------------------------------------------------------------------------------|</a:t>
            </a:r>
            <a:endParaRPr dirty="0">
              <a:solidFill>
                <a:srgbClr val="419CD2"/>
              </a:solidFill>
            </a:endParaRPr>
          </a:p>
          <a:p>
            <a:pPr marL="0" marR="0" lvl="0" indent="0" algn="l" rtl="0">
              <a:lnSpc>
                <a:spcPct val="100000"/>
              </a:lnSpc>
              <a:spcBef>
                <a:spcPts val="1200"/>
              </a:spcBef>
              <a:spcAft>
                <a:spcPts val="0"/>
              </a:spcAft>
              <a:buSzPts val="1800"/>
              <a:buNone/>
            </a:pPr>
            <a:r>
              <a:rPr lang="en-GB" sz="2000" dirty="0">
                <a:solidFill>
                  <a:srgbClr val="419CD2"/>
                </a:solidFill>
                <a:latin typeface="Arial"/>
                <a:ea typeface="Arial"/>
                <a:cs typeface="Arial"/>
                <a:sym typeface="Arial"/>
              </a:rPr>
              <a:t>Banking Approach 			                        Problem-Posing Approach</a:t>
            </a:r>
            <a:endParaRPr sz="2000" dirty="0">
              <a:solidFill>
                <a:srgbClr val="419CD2"/>
              </a:solidFill>
              <a:latin typeface="Arial"/>
              <a:ea typeface="Arial"/>
              <a:cs typeface="Arial"/>
              <a:sym typeface="Arial"/>
            </a:endParaRPr>
          </a:p>
          <a:p>
            <a:pPr marL="342900" lvl="0" indent="-228600" algn="l" rtl="0">
              <a:lnSpc>
                <a:spcPct val="100000"/>
              </a:lnSpc>
              <a:spcBef>
                <a:spcPts val="1200"/>
              </a:spcBef>
              <a:spcAft>
                <a:spcPts val="0"/>
              </a:spcAft>
              <a:buSzPts val="1800"/>
              <a:buNone/>
            </a:pPr>
            <a:endParaRPr sz="2400" dirty="0">
              <a:latin typeface="Arial"/>
              <a:ea typeface="Arial"/>
              <a:cs typeface="Arial"/>
              <a:sym typeface="Arial"/>
            </a:endParaRPr>
          </a:p>
          <a:p>
            <a:pPr marL="0" marR="0" lvl="0" indent="0" algn="l" rtl="0">
              <a:lnSpc>
                <a:spcPct val="107000"/>
              </a:lnSpc>
              <a:spcBef>
                <a:spcPts val="1000"/>
              </a:spcBef>
              <a:spcAft>
                <a:spcPts val="0"/>
              </a:spcAft>
              <a:buSzPts val="1800"/>
              <a:buNone/>
            </a:pPr>
            <a:endParaRPr sz="1800" dirty="0">
              <a:latin typeface="Arial"/>
              <a:ea typeface="Arial"/>
              <a:cs typeface="Arial"/>
              <a:sym typeface="Arial"/>
            </a:endParaRPr>
          </a:p>
          <a:p>
            <a:pPr marL="0" marR="0" lvl="0" indent="0" algn="l" rtl="0">
              <a:lnSpc>
                <a:spcPct val="107000"/>
              </a:lnSpc>
              <a:spcBef>
                <a:spcPts val="800"/>
              </a:spcBef>
              <a:spcAft>
                <a:spcPts val="400"/>
              </a:spcAft>
              <a:buSzPts val="1800"/>
              <a:buNone/>
            </a:pPr>
            <a:endParaRPr sz="1800" dirty="0">
              <a:latin typeface="Arial"/>
              <a:ea typeface="Arial"/>
              <a:cs typeface="Arial"/>
              <a:sym typeface="Arial"/>
            </a:endParaRPr>
          </a:p>
        </p:txBody>
      </p:sp>
      <p:sp>
        <p:nvSpPr>
          <p:cNvPr id="424" name="Google Shape;424;p59"/>
          <p:cNvSpPr txBox="1"/>
          <p:nvPr/>
        </p:nvSpPr>
        <p:spPr>
          <a:xfrm>
            <a:off x="672300" y="970751"/>
            <a:ext cx="7837500" cy="5541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3000"/>
              <a:buFont typeface="Arial"/>
              <a:buNone/>
            </a:pPr>
            <a:r>
              <a:rPr lang="en-GB" sz="3000" b="0" i="0" u="none" strike="noStrike" cap="none" dirty="0">
                <a:solidFill>
                  <a:srgbClr val="419CD2"/>
                </a:solidFill>
                <a:latin typeface="Georgia"/>
                <a:ea typeface="Georgia"/>
                <a:cs typeface="Georgia"/>
                <a:sym typeface="Georgia"/>
              </a:rPr>
              <a:t>Individual reflection </a:t>
            </a:r>
            <a:r>
              <a:rPr lang="en-GB" sz="3000" b="0" i="1" u="none" strike="noStrike" cap="none" dirty="0">
                <a:solidFill>
                  <a:srgbClr val="419CD2"/>
                </a:solidFill>
                <a:latin typeface="Georgia"/>
                <a:ea typeface="Georgia"/>
                <a:cs typeface="Georgia"/>
                <a:sym typeface="Georgia"/>
              </a:rPr>
              <a:t>(5 mins)</a:t>
            </a:r>
            <a:endParaRPr sz="3000" b="0" i="1" u="none" strike="noStrike" cap="none" dirty="0">
              <a:solidFill>
                <a:srgbClr val="419CD2"/>
              </a:solidFill>
              <a:latin typeface="Georgia"/>
              <a:ea typeface="Georgia"/>
              <a:cs typeface="Georgia"/>
              <a:sym typeface="Georgia"/>
            </a:endParaRPr>
          </a:p>
        </p:txBody>
      </p:sp>
      <p:sp>
        <p:nvSpPr>
          <p:cNvPr id="12" name="Rectangle 11">
            <a:extLst>
              <a:ext uri="{FF2B5EF4-FFF2-40B4-BE49-F238E27FC236}">
                <a16:creationId xmlns:a16="http://schemas.microsoft.com/office/drawing/2014/main" id="{74A5D5EF-D3E3-40EB-B2EF-82798F1645E8}"/>
              </a:ext>
            </a:extLst>
          </p:cNvPr>
          <p:cNvSpPr/>
          <p:nvPr/>
        </p:nvSpPr>
        <p:spPr>
          <a:xfrm>
            <a:off x="46355" y="6573198"/>
            <a:ext cx="1769806" cy="300952"/>
          </a:xfrm>
          <a:prstGeom prst="rect">
            <a:avLst/>
          </a:prstGeom>
          <a:solidFill>
            <a:srgbClr val="419C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dirty="0">
                <a:solidFill>
                  <a:schemeClr val="bg1"/>
                </a:solidFill>
              </a:rPr>
              <a:t>TL Slide 1.20</a:t>
            </a:r>
          </a:p>
        </p:txBody>
      </p:sp>
      <p:pic>
        <p:nvPicPr>
          <p:cNvPr id="13" name="Picture 12" descr="Text&#10;&#10;Description automatically generated">
            <a:extLst>
              <a:ext uri="{FF2B5EF4-FFF2-40B4-BE49-F238E27FC236}">
                <a16:creationId xmlns:a16="http://schemas.microsoft.com/office/drawing/2014/main" id="{BD8EE65C-5BEC-43EC-8D99-926618493DAA}"/>
              </a:ext>
            </a:extLst>
          </p:cNvPr>
          <p:cNvPicPr>
            <a:picLocks noChangeAspect="1"/>
          </p:cNvPicPr>
          <p:nvPr/>
        </p:nvPicPr>
        <p:blipFill>
          <a:blip r:embed="rId3"/>
          <a:stretch>
            <a:fillRect/>
          </a:stretch>
        </p:blipFill>
        <p:spPr>
          <a:xfrm>
            <a:off x="4189889" y="82139"/>
            <a:ext cx="4855474" cy="841250"/>
          </a:xfrm>
          <a:prstGeom prst="rect">
            <a:avLst/>
          </a:prstGeom>
        </p:spPr>
      </p:pic>
      <p:pic>
        <p:nvPicPr>
          <p:cNvPr id="14" name="Picture 13" descr="Logo, company name&#10;&#10;Description automatically generated">
            <a:extLst>
              <a:ext uri="{FF2B5EF4-FFF2-40B4-BE49-F238E27FC236}">
                <a16:creationId xmlns:a16="http://schemas.microsoft.com/office/drawing/2014/main" id="{09394FC2-C70B-4699-9FC0-B84BE5F298E3}"/>
              </a:ext>
            </a:extLst>
          </p:cNvPr>
          <p:cNvPicPr>
            <a:picLocks noChangeAspect="1"/>
          </p:cNvPicPr>
          <p:nvPr/>
        </p:nvPicPr>
        <p:blipFill>
          <a:blip r:embed="rId4"/>
          <a:stretch>
            <a:fillRect/>
          </a:stretch>
        </p:blipFill>
        <p:spPr>
          <a:xfrm>
            <a:off x="7896373" y="6188556"/>
            <a:ext cx="932569" cy="546997"/>
          </a:xfrm>
          <a:prstGeom prst="rect">
            <a:avLst/>
          </a:prstGeom>
        </p:spPr>
      </p:pic>
      <p:cxnSp>
        <p:nvCxnSpPr>
          <p:cNvPr id="15" name="Straight Connector 14">
            <a:extLst>
              <a:ext uri="{FF2B5EF4-FFF2-40B4-BE49-F238E27FC236}">
                <a16:creationId xmlns:a16="http://schemas.microsoft.com/office/drawing/2014/main" id="{59FF0506-A0E6-425C-845A-7523CC0FD146}"/>
              </a:ext>
            </a:extLst>
          </p:cNvPr>
          <p:cNvCxnSpPr/>
          <p:nvPr/>
        </p:nvCxnSpPr>
        <p:spPr>
          <a:xfrm>
            <a:off x="-1" y="923389"/>
            <a:ext cx="9144000" cy="0"/>
          </a:xfrm>
          <a:prstGeom prst="line">
            <a:avLst/>
          </a:prstGeom>
        </p:spPr>
        <p:style>
          <a:lnRef idx="1">
            <a:schemeClr val="dk1"/>
          </a:lnRef>
          <a:fillRef idx="0">
            <a:schemeClr val="dk1"/>
          </a:fillRef>
          <a:effectRef idx="0">
            <a:schemeClr val="dk1"/>
          </a:effectRef>
          <a:fontRef idx="minor">
            <a:schemeClr val="tx1"/>
          </a:fontRef>
        </p:style>
      </p:cxnSp>
      <p:pic>
        <p:nvPicPr>
          <p:cNvPr id="16" name="Picture 15">
            <a:extLst>
              <a:ext uri="{FF2B5EF4-FFF2-40B4-BE49-F238E27FC236}">
                <a16:creationId xmlns:a16="http://schemas.microsoft.com/office/drawing/2014/main" id="{0FA5A274-2537-4E2A-856D-5EBE5C7FCF5E}"/>
              </a:ext>
            </a:extLst>
          </p:cNvPr>
          <p:cNvPicPr>
            <a:picLocks noChangeAspect="1"/>
          </p:cNvPicPr>
          <p:nvPr/>
        </p:nvPicPr>
        <p:blipFill>
          <a:blip r:embed="rId5"/>
          <a:srcRect/>
          <a:stretch/>
        </p:blipFill>
        <p:spPr>
          <a:xfrm>
            <a:off x="348899" y="179216"/>
            <a:ext cx="3218265" cy="69681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15">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15">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15">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1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429"/>
        <p:cNvGrpSpPr/>
        <p:nvPr/>
      </p:nvGrpSpPr>
      <p:grpSpPr>
        <a:xfrm>
          <a:off x="0" y="0"/>
          <a:ext cx="0" cy="0"/>
          <a:chOff x="0" y="0"/>
          <a:chExt cx="0" cy="0"/>
        </a:xfrm>
      </p:grpSpPr>
      <p:sp>
        <p:nvSpPr>
          <p:cNvPr id="430" name="Google Shape;430;p60"/>
          <p:cNvSpPr txBox="1">
            <a:spLocks noGrp="1"/>
          </p:cNvSpPr>
          <p:nvPr>
            <p:ph type="body" idx="1"/>
          </p:nvPr>
        </p:nvSpPr>
        <p:spPr>
          <a:xfrm>
            <a:off x="560699" y="2043311"/>
            <a:ext cx="8022600" cy="3891300"/>
          </a:xfrm>
          <a:prstGeom prst="rect">
            <a:avLst/>
          </a:prstGeom>
          <a:noFill/>
          <a:ln>
            <a:noFill/>
          </a:ln>
        </p:spPr>
        <p:txBody>
          <a:bodyPr spcFirstLastPara="1" wrap="square" lIns="91425" tIns="45700" rIns="91425" bIns="45700" anchor="t" anchorCtr="0">
            <a:noAutofit/>
          </a:bodyPr>
          <a:lstStyle/>
          <a:p>
            <a:pPr marL="457200" lvl="0" indent="-457200" algn="l" rtl="0">
              <a:lnSpc>
                <a:spcPct val="100000"/>
              </a:lnSpc>
              <a:spcBef>
                <a:spcPts val="600"/>
              </a:spcBef>
              <a:spcAft>
                <a:spcPts val="0"/>
              </a:spcAft>
              <a:buClr>
                <a:srgbClr val="434343"/>
              </a:buClr>
              <a:buSzPts val="2600"/>
              <a:buChar char="•"/>
            </a:pPr>
            <a:r>
              <a:rPr lang="en-GB" sz="2600" dirty="0">
                <a:solidFill>
                  <a:srgbClr val="5D5D5D"/>
                </a:solidFill>
                <a:latin typeface="Arial"/>
                <a:ea typeface="Arial"/>
                <a:cs typeface="Arial"/>
                <a:sym typeface="Arial"/>
              </a:rPr>
              <a:t>What is the value you intend to create through your facilitation?</a:t>
            </a:r>
            <a:endParaRPr sz="2600" dirty="0">
              <a:solidFill>
                <a:srgbClr val="5D5D5D"/>
              </a:solidFill>
              <a:latin typeface="Arial"/>
              <a:ea typeface="Arial"/>
              <a:cs typeface="Arial"/>
              <a:sym typeface="Arial"/>
            </a:endParaRPr>
          </a:p>
          <a:p>
            <a:pPr marL="457200" lvl="0" indent="-457200" algn="l" rtl="0">
              <a:lnSpc>
                <a:spcPct val="100000"/>
              </a:lnSpc>
              <a:spcBef>
                <a:spcPts val="1200"/>
              </a:spcBef>
              <a:spcAft>
                <a:spcPts val="0"/>
              </a:spcAft>
              <a:buClr>
                <a:srgbClr val="434343"/>
              </a:buClr>
              <a:buSzPts val="2600"/>
              <a:buChar char="•"/>
            </a:pPr>
            <a:r>
              <a:rPr lang="en-GB" sz="2600" dirty="0">
                <a:solidFill>
                  <a:srgbClr val="5D5D5D"/>
                </a:solidFill>
                <a:latin typeface="Arial"/>
                <a:ea typeface="Arial"/>
                <a:cs typeface="Arial"/>
                <a:sym typeface="Arial"/>
              </a:rPr>
              <a:t>What approach will you use to facilitate learning?</a:t>
            </a:r>
            <a:endParaRPr sz="2600" dirty="0">
              <a:solidFill>
                <a:srgbClr val="5D5D5D"/>
              </a:solidFill>
              <a:latin typeface="Arial"/>
              <a:ea typeface="Arial"/>
              <a:cs typeface="Arial"/>
              <a:sym typeface="Arial"/>
            </a:endParaRPr>
          </a:p>
          <a:p>
            <a:pPr marL="457200" lvl="0" indent="-457200" algn="l" rtl="0">
              <a:lnSpc>
                <a:spcPct val="100000"/>
              </a:lnSpc>
              <a:spcBef>
                <a:spcPts val="1200"/>
              </a:spcBef>
              <a:spcAft>
                <a:spcPts val="0"/>
              </a:spcAft>
              <a:buClr>
                <a:srgbClr val="434343"/>
              </a:buClr>
              <a:buSzPts val="2600"/>
              <a:buChar char="•"/>
            </a:pPr>
            <a:r>
              <a:rPr lang="en-GB" sz="2600" dirty="0">
                <a:solidFill>
                  <a:srgbClr val="5D5D5D"/>
                </a:solidFill>
                <a:latin typeface="Arial"/>
                <a:ea typeface="Arial"/>
                <a:cs typeface="Arial"/>
                <a:sym typeface="Arial"/>
              </a:rPr>
              <a:t>What kind of learning environment do you intend to create to allow for a great learning experience?</a:t>
            </a:r>
            <a:endParaRPr sz="2600" dirty="0">
              <a:solidFill>
                <a:srgbClr val="5D5D5D"/>
              </a:solidFill>
              <a:latin typeface="Arial"/>
              <a:ea typeface="Arial"/>
              <a:cs typeface="Arial"/>
              <a:sym typeface="Arial"/>
            </a:endParaRPr>
          </a:p>
          <a:p>
            <a:pPr marL="457200" lvl="0" indent="-457200" algn="l" rtl="0">
              <a:lnSpc>
                <a:spcPct val="100000"/>
              </a:lnSpc>
              <a:spcBef>
                <a:spcPts val="1200"/>
              </a:spcBef>
              <a:spcAft>
                <a:spcPts val="0"/>
              </a:spcAft>
              <a:buClr>
                <a:srgbClr val="434343"/>
              </a:buClr>
              <a:buSzPts val="2600"/>
              <a:buChar char="•"/>
            </a:pPr>
            <a:r>
              <a:rPr lang="en-GB" sz="2600" dirty="0">
                <a:solidFill>
                  <a:srgbClr val="5D5D5D"/>
                </a:solidFill>
                <a:latin typeface="Arial"/>
                <a:ea typeface="Arial"/>
                <a:cs typeface="Arial"/>
                <a:sym typeface="Arial"/>
              </a:rPr>
              <a:t>What is your attitude towards the content you are facilitate learning about?</a:t>
            </a:r>
            <a:endParaRPr sz="2600" dirty="0">
              <a:solidFill>
                <a:srgbClr val="5D5D5D"/>
              </a:solidFill>
              <a:latin typeface="Arial"/>
              <a:ea typeface="Arial"/>
              <a:cs typeface="Arial"/>
              <a:sym typeface="Arial"/>
            </a:endParaRPr>
          </a:p>
          <a:p>
            <a:pPr marL="457200" lvl="0" indent="-457200" algn="l" rtl="0">
              <a:lnSpc>
                <a:spcPct val="100000"/>
              </a:lnSpc>
              <a:spcBef>
                <a:spcPts val="1200"/>
              </a:spcBef>
              <a:spcAft>
                <a:spcPts val="0"/>
              </a:spcAft>
              <a:buClr>
                <a:srgbClr val="434343"/>
              </a:buClr>
              <a:buSzPts val="2600"/>
              <a:buChar char="•"/>
            </a:pPr>
            <a:r>
              <a:rPr lang="en-GB" sz="2600" dirty="0">
                <a:solidFill>
                  <a:srgbClr val="5D5D5D"/>
                </a:solidFill>
                <a:latin typeface="Arial"/>
                <a:ea typeface="Arial"/>
                <a:cs typeface="Arial"/>
                <a:sym typeface="Arial"/>
              </a:rPr>
              <a:t>What will your attitude be towards your students?</a:t>
            </a:r>
            <a:endParaRPr sz="1800" dirty="0">
              <a:solidFill>
                <a:srgbClr val="5D5D5D"/>
              </a:solidFill>
              <a:latin typeface="Arial"/>
              <a:ea typeface="Arial"/>
              <a:cs typeface="Arial"/>
              <a:sym typeface="Arial"/>
            </a:endParaRPr>
          </a:p>
        </p:txBody>
      </p:sp>
      <p:sp>
        <p:nvSpPr>
          <p:cNvPr id="439" name="Google Shape;439;p60"/>
          <p:cNvSpPr txBox="1"/>
          <p:nvPr/>
        </p:nvSpPr>
        <p:spPr>
          <a:xfrm>
            <a:off x="492825" y="994594"/>
            <a:ext cx="8022600" cy="954300"/>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800"/>
              <a:buFont typeface="Arial"/>
              <a:buNone/>
            </a:pPr>
            <a:r>
              <a:rPr lang="en-GB" sz="2800" b="0" i="0" u="none" strike="noStrike" cap="none" dirty="0">
                <a:solidFill>
                  <a:srgbClr val="419CD2"/>
                </a:solidFill>
                <a:latin typeface="Georgia"/>
                <a:ea typeface="Georgia"/>
                <a:cs typeface="Georgia"/>
                <a:sym typeface="Georgia"/>
              </a:rPr>
              <a:t>Individual task: your personal teaching &amp; learning philosophy </a:t>
            </a:r>
            <a:r>
              <a:rPr lang="en-GB" sz="2800" b="0" i="1" u="none" strike="noStrike" cap="none" dirty="0">
                <a:solidFill>
                  <a:srgbClr val="419CD2"/>
                </a:solidFill>
                <a:latin typeface="Georgia"/>
                <a:ea typeface="Georgia"/>
                <a:cs typeface="Georgia"/>
                <a:sym typeface="Georgia"/>
              </a:rPr>
              <a:t>(15 mins)</a:t>
            </a:r>
            <a:endParaRPr sz="2800" b="0" i="1" u="none" strike="noStrike" cap="none" dirty="0">
              <a:solidFill>
                <a:srgbClr val="419CD2"/>
              </a:solidFill>
              <a:latin typeface="Georgia"/>
              <a:ea typeface="Georgia"/>
              <a:cs typeface="Georgia"/>
              <a:sym typeface="Georgia"/>
            </a:endParaRPr>
          </a:p>
        </p:txBody>
      </p:sp>
      <p:sp>
        <p:nvSpPr>
          <p:cNvPr id="12" name="Rectangle 11">
            <a:extLst>
              <a:ext uri="{FF2B5EF4-FFF2-40B4-BE49-F238E27FC236}">
                <a16:creationId xmlns:a16="http://schemas.microsoft.com/office/drawing/2014/main" id="{F2B78BEE-8D08-4CAB-92D1-55B6979715C7}"/>
              </a:ext>
            </a:extLst>
          </p:cNvPr>
          <p:cNvSpPr/>
          <p:nvPr/>
        </p:nvSpPr>
        <p:spPr>
          <a:xfrm>
            <a:off x="46355" y="6573198"/>
            <a:ext cx="1769806" cy="300952"/>
          </a:xfrm>
          <a:prstGeom prst="rect">
            <a:avLst/>
          </a:prstGeom>
          <a:solidFill>
            <a:srgbClr val="419C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dirty="0">
                <a:solidFill>
                  <a:schemeClr val="bg1"/>
                </a:solidFill>
              </a:rPr>
              <a:t>TL Slide 1.21</a:t>
            </a:r>
          </a:p>
        </p:txBody>
      </p:sp>
      <p:pic>
        <p:nvPicPr>
          <p:cNvPr id="13" name="Picture 12" descr="Text&#10;&#10;Description automatically generated">
            <a:extLst>
              <a:ext uri="{FF2B5EF4-FFF2-40B4-BE49-F238E27FC236}">
                <a16:creationId xmlns:a16="http://schemas.microsoft.com/office/drawing/2014/main" id="{EECC3669-4CDC-458E-A850-8F576A31FC07}"/>
              </a:ext>
            </a:extLst>
          </p:cNvPr>
          <p:cNvPicPr>
            <a:picLocks noChangeAspect="1"/>
          </p:cNvPicPr>
          <p:nvPr/>
        </p:nvPicPr>
        <p:blipFill>
          <a:blip r:embed="rId3"/>
          <a:stretch>
            <a:fillRect/>
          </a:stretch>
        </p:blipFill>
        <p:spPr>
          <a:xfrm>
            <a:off x="4189889" y="82139"/>
            <a:ext cx="4855474" cy="841250"/>
          </a:xfrm>
          <a:prstGeom prst="rect">
            <a:avLst/>
          </a:prstGeom>
        </p:spPr>
      </p:pic>
      <p:pic>
        <p:nvPicPr>
          <p:cNvPr id="14" name="Picture 13" descr="Logo, company name&#10;&#10;Description automatically generated">
            <a:extLst>
              <a:ext uri="{FF2B5EF4-FFF2-40B4-BE49-F238E27FC236}">
                <a16:creationId xmlns:a16="http://schemas.microsoft.com/office/drawing/2014/main" id="{5150F00A-FF9A-466C-8DC2-4277DBEC80CE}"/>
              </a:ext>
            </a:extLst>
          </p:cNvPr>
          <p:cNvPicPr>
            <a:picLocks noChangeAspect="1"/>
          </p:cNvPicPr>
          <p:nvPr/>
        </p:nvPicPr>
        <p:blipFill>
          <a:blip r:embed="rId4"/>
          <a:stretch>
            <a:fillRect/>
          </a:stretch>
        </p:blipFill>
        <p:spPr>
          <a:xfrm>
            <a:off x="7896373" y="6188556"/>
            <a:ext cx="932569" cy="546997"/>
          </a:xfrm>
          <a:prstGeom prst="rect">
            <a:avLst/>
          </a:prstGeom>
        </p:spPr>
      </p:pic>
      <p:cxnSp>
        <p:nvCxnSpPr>
          <p:cNvPr id="15" name="Straight Connector 14">
            <a:extLst>
              <a:ext uri="{FF2B5EF4-FFF2-40B4-BE49-F238E27FC236}">
                <a16:creationId xmlns:a16="http://schemas.microsoft.com/office/drawing/2014/main" id="{0B19258D-3384-47C2-B064-720B8505E86D}"/>
              </a:ext>
            </a:extLst>
          </p:cNvPr>
          <p:cNvCxnSpPr/>
          <p:nvPr/>
        </p:nvCxnSpPr>
        <p:spPr>
          <a:xfrm>
            <a:off x="-1" y="923389"/>
            <a:ext cx="9144000" cy="0"/>
          </a:xfrm>
          <a:prstGeom prst="line">
            <a:avLst/>
          </a:prstGeom>
        </p:spPr>
        <p:style>
          <a:lnRef idx="1">
            <a:schemeClr val="dk1"/>
          </a:lnRef>
          <a:fillRef idx="0">
            <a:schemeClr val="dk1"/>
          </a:fillRef>
          <a:effectRef idx="0">
            <a:schemeClr val="dk1"/>
          </a:effectRef>
          <a:fontRef idx="minor">
            <a:schemeClr val="tx1"/>
          </a:fontRef>
        </p:style>
      </p:cxnSp>
      <p:pic>
        <p:nvPicPr>
          <p:cNvPr id="16" name="Picture 15">
            <a:extLst>
              <a:ext uri="{FF2B5EF4-FFF2-40B4-BE49-F238E27FC236}">
                <a16:creationId xmlns:a16="http://schemas.microsoft.com/office/drawing/2014/main" id="{48CCFF6F-8EAB-41A2-896D-7521CE645427}"/>
              </a:ext>
            </a:extLst>
          </p:cNvPr>
          <p:cNvPicPr>
            <a:picLocks noChangeAspect="1"/>
          </p:cNvPicPr>
          <p:nvPr/>
        </p:nvPicPr>
        <p:blipFill>
          <a:blip r:embed="rId5"/>
          <a:srcRect/>
          <a:stretch/>
        </p:blipFill>
        <p:spPr>
          <a:xfrm>
            <a:off x="348899" y="179216"/>
            <a:ext cx="3218265" cy="696811"/>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444"/>
        <p:cNvGrpSpPr/>
        <p:nvPr/>
      </p:nvGrpSpPr>
      <p:grpSpPr>
        <a:xfrm>
          <a:off x="0" y="0"/>
          <a:ext cx="0" cy="0"/>
          <a:chOff x="0" y="0"/>
          <a:chExt cx="0" cy="0"/>
        </a:xfrm>
      </p:grpSpPr>
      <p:sp>
        <p:nvSpPr>
          <p:cNvPr id="445" name="Google Shape;445;ge394ad2c6d_0_0"/>
          <p:cNvSpPr txBox="1">
            <a:spLocks noGrp="1"/>
          </p:cNvSpPr>
          <p:nvPr>
            <p:ph type="body" idx="1"/>
          </p:nvPr>
        </p:nvSpPr>
        <p:spPr>
          <a:xfrm>
            <a:off x="560699" y="1047488"/>
            <a:ext cx="8022600" cy="107340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rgbClr val="5784CC"/>
              </a:buClr>
              <a:buSzPts val="4000"/>
              <a:buFont typeface="Georgia"/>
              <a:buNone/>
            </a:pPr>
            <a:r>
              <a:rPr lang="en-GB" sz="4000" dirty="0">
                <a:solidFill>
                  <a:srgbClr val="419CD2"/>
                </a:solidFill>
                <a:latin typeface="Georgia"/>
                <a:ea typeface="Georgia"/>
                <a:cs typeface="Georgia"/>
                <a:sym typeface="Georgia"/>
              </a:rPr>
              <a:t>End of Day 1 reflection</a:t>
            </a:r>
            <a:endParaRPr sz="1800" dirty="0">
              <a:solidFill>
                <a:srgbClr val="419CD2"/>
              </a:solidFill>
              <a:latin typeface="Arial"/>
              <a:ea typeface="Arial"/>
              <a:cs typeface="Arial"/>
              <a:sym typeface="Arial"/>
            </a:endParaRPr>
          </a:p>
        </p:txBody>
      </p:sp>
      <p:sp>
        <p:nvSpPr>
          <p:cNvPr id="454" name="Google Shape;454;ge394ad2c6d_0_0"/>
          <p:cNvSpPr txBox="1"/>
          <p:nvPr/>
        </p:nvSpPr>
        <p:spPr>
          <a:xfrm>
            <a:off x="730500" y="2160475"/>
            <a:ext cx="7785000" cy="977673"/>
          </a:xfrm>
          <a:prstGeom prst="rect">
            <a:avLst/>
          </a:prstGeom>
          <a:noFill/>
          <a:ln>
            <a:noFill/>
          </a:ln>
        </p:spPr>
        <p:txBody>
          <a:bodyPr spcFirstLastPara="1" wrap="square" lIns="91425" tIns="91425" rIns="91425" bIns="91425" anchor="t" anchorCtr="0">
            <a:spAutoFit/>
          </a:bodyPr>
          <a:lstStyle/>
          <a:p>
            <a:pPr marL="0" marR="0" lvl="0" indent="0" algn="l" rtl="0">
              <a:lnSpc>
                <a:spcPct val="90000"/>
              </a:lnSpc>
              <a:spcBef>
                <a:spcPts val="1000"/>
              </a:spcBef>
              <a:spcAft>
                <a:spcPts val="0"/>
              </a:spcAft>
              <a:buClr>
                <a:srgbClr val="000000"/>
              </a:buClr>
              <a:buSzPts val="2400"/>
              <a:buFont typeface="Arial"/>
              <a:buNone/>
            </a:pPr>
            <a:r>
              <a:rPr lang="en-GB" sz="2400" b="1" i="1" u="none" strike="noStrike" cap="none" dirty="0">
                <a:solidFill>
                  <a:srgbClr val="5D5D5D"/>
                </a:solidFill>
                <a:latin typeface="Arial"/>
                <a:ea typeface="Arial"/>
                <a:cs typeface="Arial"/>
                <a:sym typeface="Arial"/>
              </a:rPr>
              <a:t>Note to workshop facilitator:</a:t>
            </a:r>
            <a:r>
              <a:rPr lang="en-GB" sz="2400" b="0" i="1" u="none" strike="noStrike" cap="none" dirty="0">
                <a:solidFill>
                  <a:srgbClr val="5D5D5D"/>
                </a:solidFill>
                <a:latin typeface="Arial"/>
                <a:ea typeface="Arial"/>
                <a:cs typeface="Arial"/>
                <a:sym typeface="Arial"/>
              </a:rPr>
              <a:t> if you using an online form then insert the link here.</a:t>
            </a:r>
            <a:endParaRPr sz="2400" b="0" i="1" u="none" strike="noStrike" cap="none" dirty="0">
              <a:solidFill>
                <a:srgbClr val="5D5D5D"/>
              </a:solidFill>
              <a:latin typeface="Arial"/>
              <a:ea typeface="Arial"/>
              <a:cs typeface="Arial"/>
              <a:sym typeface="Arial"/>
            </a:endParaRPr>
          </a:p>
        </p:txBody>
      </p:sp>
      <p:sp>
        <p:nvSpPr>
          <p:cNvPr id="14" name="Rectangle 13">
            <a:extLst>
              <a:ext uri="{FF2B5EF4-FFF2-40B4-BE49-F238E27FC236}">
                <a16:creationId xmlns:a16="http://schemas.microsoft.com/office/drawing/2014/main" id="{7B9E4AE2-BFA8-47FF-9BCE-69E39CF5EA26}"/>
              </a:ext>
            </a:extLst>
          </p:cNvPr>
          <p:cNvSpPr/>
          <p:nvPr/>
        </p:nvSpPr>
        <p:spPr>
          <a:xfrm>
            <a:off x="46355" y="6573198"/>
            <a:ext cx="1769806" cy="300952"/>
          </a:xfrm>
          <a:prstGeom prst="rect">
            <a:avLst/>
          </a:prstGeom>
          <a:solidFill>
            <a:srgbClr val="419C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dirty="0">
                <a:solidFill>
                  <a:schemeClr val="bg1"/>
                </a:solidFill>
              </a:rPr>
              <a:t>TL Slide 1.22</a:t>
            </a:r>
          </a:p>
        </p:txBody>
      </p:sp>
      <p:pic>
        <p:nvPicPr>
          <p:cNvPr id="15" name="Picture 14" descr="Text&#10;&#10;Description automatically generated">
            <a:extLst>
              <a:ext uri="{FF2B5EF4-FFF2-40B4-BE49-F238E27FC236}">
                <a16:creationId xmlns:a16="http://schemas.microsoft.com/office/drawing/2014/main" id="{56C425E8-6CE3-42AB-9D81-FD2EDA23AC69}"/>
              </a:ext>
            </a:extLst>
          </p:cNvPr>
          <p:cNvPicPr>
            <a:picLocks noChangeAspect="1"/>
          </p:cNvPicPr>
          <p:nvPr/>
        </p:nvPicPr>
        <p:blipFill>
          <a:blip r:embed="rId3"/>
          <a:stretch>
            <a:fillRect/>
          </a:stretch>
        </p:blipFill>
        <p:spPr>
          <a:xfrm>
            <a:off x="4189889" y="82139"/>
            <a:ext cx="4855474" cy="841250"/>
          </a:xfrm>
          <a:prstGeom prst="rect">
            <a:avLst/>
          </a:prstGeom>
        </p:spPr>
      </p:pic>
      <p:pic>
        <p:nvPicPr>
          <p:cNvPr id="16" name="Picture 15" descr="Logo, company name&#10;&#10;Description automatically generated">
            <a:extLst>
              <a:ext uri="{FF2B5EF4-FFF2-40B4-BE49-F238E27FC236}">
                <a16:creationId xmlns:a16="http://schemas.microsoft.com/office/drawing/2014/main" id="{FE0D82EB-AC84-4338-8F46-AA12417F2B89}"/>
              </a:ext>
            </a:extLst>
          </p:cNvPr>
          <p:cNvPicPr>
            <a:picLocks noChangeAspect="1"/>
          </p:cNvPicPr>
          <p:nvPr/>
        </p:nvPicPr>
        <p:blipFill>
          <a:blip r:embed="rId4"/>
          <a:stretch>
            <a:fillRect/>
          </a:stretch>
        </p:blipFill>
        <p:spPr>
          <a:xfrm>
            <a:off x="7896373" y="6188556"/>
            <a:ext cx="932569" cy="546997"/>
          </a:xfrm>
          <a:prstGeom prst="rect">
            <a:avLst/>
          </a:prstGeom>
        </p:spPr>
      </p:pic>
      <p:cxnSp>
        <p:nvCxnSpPr>
          <p:cNvPr id="17" name="Straight Connector 16">
            <a:extLst>
              <a:ext uri="{FF2B5EF4-FFF2-40B4-BE49-F238E27FC236}">
                <a16:creationId xmlns:a16="http://schemas.microsoft.com/office/drawing/2014/main" id="{1F81EAF3-E471-42D9-BEA2-CF90B58CE8FC}"/>
              </a:ext>
            </a:extLst>
          </p:cNvPr>
          <p:cNvCxnSpPr/>
          <p:nvPr/>
        </p:nvCxnSpPr>
        <p:spPr>
          <a:xfrm>
            <a:off x="-1" y="923389"/>
            <a:ext cx="9144000" cy="0"/>
          </a:xfrm>
          <a:prstGeom prst="line">
            <a:avLst/>
          </a:prstGeom>
        </p:spPr>
        <p:style>
          <a:lnRef idx="1">
            <a:schemeClr val="dk1"/>
          </a:lnRef>
          <a:fillRef idx="0">
            <a:schemeClr val="dk1"/>
          </a:fillRef>
          <a:effectRef idx="0">
            <a:schemeClr val="dk1"/>
          </a:effectRef>
          <a:fontRef idx="minor">
            <a:schemeClr val="tx1"/>
          </a:fontRef>
        </p:style>
      </p:cxnSp>
      <p:pic>
        <p:nvPicPr>
          <p:cNvPr id="18" name="Picture 17">
            <a:extLst>
              <a:ext uri="{FF2B5EF4-FFF2-40B4-BE49-F238E27FC236}">
                <a16:creationId xmlns:a16="http://schemas.microsoft.com/office/drawing/2014/main" id="{3BC606FB-D0DF-44DB-87B8-87D1D8406997}"/>
              </a:ext>
            </a:extLst>
          </p:cNvPr>
          <p:cNvPicPr>
            <a:picLocks noChangeAspect="1"/>
          </p:cNvPicPr>
          <p:nvPr/>
        </p:nvPicPr>
        <p:blipFill>
          <a:blip r:embed="rId5"/>
          <a:srcRect/>
          <a:stretch/>
        </p:blipFill>
        <p:spPr>
          <a:xfrm>
            <a:off x="348899" y="179216"/>
            <a:ext cx="3218265" cy="696811"/>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838"/>
        <p:cNvGrpSpPr/>
        <p:nvPr/>
      </p:nvGrpSpPr>
      <p:grpSpPr>
        <a:xfrm>
          <a:off x="0" y="0"/>
          <a:ext cx="0" cy="0"/>
          <a:chOff x="0" y="0"/>
          <a:chExt cx="0" cy="0"/>
        </a:xfrm>
      </p:grpSpPr>
      <p:sp>
        <p:nvSpPr>
          <p:cNvPr id="839" name="Google Shape;839;p59"/>
          <p:cNvSpPr txBox="1">
            <a:spLocks noGrp="1"/>
          </p:cNvSpPr>
          <p:nvPr>
            <p:ph type="title"/>
          </p:nvPr>
        </p:nvSpPr>
        <p:spPr>
          <a:xfrm>
            <a:off x="628650" y="517526"/>
            <a:ext cx="7886700" cy="13257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90000"/>
              </a:lnSpc>
              <a:spcBef>
                <a:spcPts val="0"/>
              </a:spcBef>
              <a:spcAft>
                <a:spcPts val="0"/>
              </a:spcAft>
              <a:buClr>
                <a:srgbClr val="5784CC"/>
              </a:buClr>
              <a:buSzPts val="4400"/>
              <a:buFont typeface="Georgia"/>
              <a:buNone/>
            </a:pPr>
            <a:r>
              <a:rPr lang="en-US">
                <a:solidFill>
                  <a:srgbClr val="419CD2"/>
                </a:solidFill>
                <a:latin typeface="Georgia"/>
                <a:ea typeface="Georgia"/>
                <a:cs typeface="Georgia"/>
                <a:sym typeface="Georgia"/>
              </a:rPr>
              <a:t>TESCEA was part of the UKAID-funded SPHEIR </a:t>
            </a:r>
            <a:r>
              <a:rPr lang="en-US" err="1">
                <a:solidFill>
                  <a:srgbClr val="419CD2"/>
                </a:solidFill>
                <a:latin typeface="Georgia"/>
                <a:ea typeface="Georgia"/>
                <a:cs typeface="Georgia"/>
                <a:sym typeface="Georgia"/>
              </a:rPr>
              <a:t>programme</a:t>
            </a:r>
            <a:endParaRPr>
              <a:solidFill>
                <a:srgbClr val="419CD2"/>
              </a:solidFill>
              <a:latin typeface="Georgia"/>
              <a:ea typeface="Georgia"/>
              <a:cs typeface="Georgia"/>
              <a:sym typeface="Georgia"/>
            </a:endParaRPr>
          </a:p>
        </p:txBody>
      </p:sp>
      <p:sp>
        <p:nvSpPr>
          <p:cNvPr id="840" name="Google Shape;840;p59"/>
          <p:cNvSpPr txBox="1">
            <a:spLocks noGrp="1"/>
          </p:cNvSpPr>
          <p:nvPr>
            <p:ph type="body" idx="1"/>
          </p:nvPr>
        </p:nvSpPr>
        <p:spPr>
          <a:xfrm>
            <a:off x="682050" y="1868639"/>
            <a:ext cx="8010394" cy="19926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7F7F7F"/>
              </a:buClr>
              <a:buSzPts val="2400"/>
              <a:buNone/>
            </a:pPr>
            <a:r>
              <a:rPr lang="en-US" sz="2400" dirty="0">
                <a:solidFill>
                  <a:srgbClr val="7F7F7F"/>
                </a:solidFill>
                <a:latin typeface="Arial"/>
                <a:ea typeface="Arial"/>
                <a:cs typeface="Arial"/>
                <a:sym typeface="Arial"/>
              </a:rPr>
              <a:t>The SPHEIR (Strategic Partnerships for Higher Education Innovation and Reform) </a:t>
            </a:r>
            <a:r>
              <a:rPr lang="en-US" sz="2400" dirty="0" err="1">
                <a:solidFill>
                  <a:srgbClr val="7F7F7F"/>
                </a:solidFill>
                <a:latin typeface="Arial"/>
                <a:ea typeface="Arial"/>
                <a:cs typeface="Arial"/>
                <a:sym typeface="Arial"/>
              </a:rPr>
              <a:t>programme</a:t>
            </a:r>
            <a:r>
              <a:rPr lang="en-US" sz="2400" dirty="0">
                <a:solidFill>
                  <a:srgbClr val="7F7F7F"/>
                </a:solidFill>
                <a:latin typeface="Arial"/>
                <a:ea typeface="Arial"/>
                <a:cs typeface="Arial"/>
                <a:sym typeface="Arial"/>
              </a:rPr>
              <a:t> supported higher education transformation in focus countries in Sub-Saharan Africa, Asia and the Middle East.</a:t>
            </a:r>
            <a:endParaRPr dirty="0"/>
          </a:p>
          <a:p>
            <a:pPr marL="0" lvl="0" indent="0" algn="l" rtl="0">
              <a:lnSpc>
                <a:spcPct val="90000"/>
              </a:lnSpc>
              <a:spcBef>
                <a:spcPts val="1000"/>
              </a:spcBef>
              <a:spcAft>
                <a:spcPts val="0"/>
              </a:spcAft>
              <a:buClr>
                <a:srgbClr val="7F7F7F"/>
              </a:buClr>
              <a:buSzPts val="2400"/>
              <a:buNone/>
            </a:pPr>
            <a:r>
              <a:rPr lang="en-US" sz="2400" b="1" dirty="0">
                <a:solidFill>
                  <a:srgbClr val="7F7F7F"/>
                </a:solidFill>
                <a:latin typeface="Arial"/>
                <a:ea typeface="Arial"/>
                <a:cs typeface="Arial"/>
                <a:sym typeface="Arial"/>
              </a:rPr>
              <a:t>www.spheir.org.uk</a:t>
            </a:r>
            <a:endParaRPr sz="2400" b="1" dirty="0">
              <a:solidFill>
                <a:srgbClr val="7F7F7F"/>
              </a:solidFill>
              <a:latin typeface="Arial"/>
              <a:ea typeface="Arial"/>
              <a:cs typeface="Arial"/>
              <a:sym typeface="Arial"/>
            </a:endParaRPr>
          </a:p>
        </p:txBody>
      </p:sp>
      <p:cxnSp>
        <p:nvCxnSpPr>
          <p:cNvPr id="841" name="Google Shape;841;p59"/>
          <p:cNvCxnSpPr/>
          <p:nvPr/>
        </p:nvCxnSpPr>
        <p:spPr>
          <a:xfrm>
            <a:off x="153600" y="5456996"/>
            <a:ext cx="8836800" cy="0"/>
          </a:xfrm>
          <a:prstGeom prst="straightConnector1">
            <a:avLst/>
          </a:prstGeom>
          <a:noFill/>
          <a:ln w="9525" cap="flat" cmpd="sng">
            <a:solidFill>
              <a:srgbClr val="D8D8D8"/>
            </a:solidFill>
            <a:prstDash val="solid"/>
            <a:miter lim="800000"/>
            <a:headEnd type="none" w="sm" len="sm"/>
            <a:tailEnd type="none" w="sm" len="sm"/>
          </a:ln>
        </p:spPr>
      </p:cxnSp>
      <p:pic>
        <p:nvPicPr>
          <p:cNvPr id="849" name="Google Shape;849;p59" descr="A screenshot of a cell phone&#10;&#10;Description automatically generated"/>
          <p:cNvPicPr preferRelativeResize="0"/>
          <p:nvPr/>
        </p:nvPicPr>
        <p:blipFill rotWithShape="1">
          <a:blip r:embed="rId3">
            <a:alphaModFix/>
          </a:blip>
          <a:srcRect/>
          <a:stretch/>
        </p:blipFill>
        <p:spPr>
          <a:xfrm>
            <a:off x="4398593" y="3921260"/>
            <a:ext cx="3503216" cy="1507621"/>
          </a:xfrm>
          <a:prstGeom prst="rect">
            <a:avLst/>
          </a:prstGeom>
          <a:noFill/>
          <a:ln>
            <a:noFill/>
          </a:ln>
        </p:spPr>
      </p:pic>
      <p:pic>
        <p:nvPicPr>
          <p:cNvPr id="13" name="Google Shape;170;gdc27d1db17_1_0">
            <a:extLst>
              <a:ext uri="{FF2B5EF4-FFF2-40B4-BE49-F238E27FC236}">
                <a16:creationId xmlns:a16="http://schemas.microsoft.com/office/drawing/2014/main" id="{122C95DA-2D92-4BC8-A3C7-4602F74FA08D}"/>
              </a:ext>
            </a:extLst>
          </p:cNvPr>
          <p:cNvPicPr preferRelativeResize="0"/>
          <p:nvPr/>
        </p:nvPicPr>
        <p:blipFill rotWithShape="1">
          <a:blip r:embed="rId4">
            <a:alphaModFix/>
          </a:blip>
          <a:srcRect/>
          <a:stretch/>
        </p:blipFill>
        <p:spPr>
          <a:xfrm>
            <a:off x="720587" y="5616794"/>
            <a:ext cx="940424" cy="810000"/>
          </a:xfrm>
          <a:prstGeom prst="rect">
            <a:avLst/>
          </a:prstGeom>
          <a:noFill/>
          <a:ln>
            <a:noFill/>
          </a:ln>
        </p:spPr>
      </p:pic>
      <p:pic>
        <p:nvPicPr>
          <p:cNvPr id="14" name="Google Shape;171;gdc27d1db17_1_0">
            <a:extLst>
              <a:ext uri="{FF2B5EF4-FFF2-40B4-BE49-F238E27FC236}">
                <a16:creationId xmlns:a16="http://schemas.microsoft.com/office/drawing/2014/main" id="{C630C0F1-502D-4BDA-812C-8622A1E33A64}"/>
              </a:ext>
            </a:extLst>
          </p:cNvPr>
          <p:cNvPicPr preferRelativeResize="0"/>
          <p:nvPr/>
        </p:nvPicPr>
        <p:blipFill rotWithShape="1">
          <a:blip r:embed="rId5">
            <a:alphaModFix/>
          </a:blip>
          <a:srcRect/>
          <a:stretch/>
        </p:blipFill>
        <p:spPr>
          <a:xfrm>
            <a:off x="1799651" y="5695079"/>
            <a:ext cx="877546" cy="810042"/>
          </a:xfrm>
          <a:prstGeom prst="rect">
            <a:avLst/>
          </a:prstGeom>
          <a:noFill/>
          <a:ln>
            <a:noFill/>
          </a:ln>
        </p:spPr>
      </p:pic>
      <p:pic>
        <p:nvPicPr>
          <p:cNvPr id="15" name="Google Shape;172;gdc27d1db17_1_0">
            <a:extLst>
              <a:ext uri="{FF2B5EF4-FFF2-40B4-BE49-F238E27FC236}">
                <a16:creationId xmlns:a16="http://schemas.microsoft.com/office/drawing/2014/main" id="{6F13A8BA-7A81-4269-A8B0-F5837401BE88}"/>
              </a:ext>
            </a:extLst>
          </p:cNvPr>
          <p:cNvPicPr preferRelativeResize="0"/>
          <p:nvPr/>
        </p:nvPicPr>
        <p:blipFill rotWithShape="1">
          <a:blip r:embed="rId6">
            <a:alphaModFix/>
          </a:blip>
          <a:srcRect/>
          <a:stretch/>
        </p:blipFill>
        <p:spPr>
          <a:xfrm>
            <a:off x="2894015" y="5695121"/>
            <a:ext cx="731060" cy="810000"/>
          </a:xfrm>
          <a:prstGeom prst="rect">
            <a:avLst/>
          </a:prstGeom>
          <a:noFill/>
          <a:ln>
            <a:noFill/>
          </a:ln>
        </p:spPr>
      </p:pic>
      <p:pic>
        <p:nvPicPr>
          <p:cNvPr id="16" name="Google Shape;173;gdc27d1db17_1_0">
            <a:extLst>
              <a:ext uri="{FF2B5EF4-FFF2-40B4-BE49-F238E27FC236}">
                <a16:creationId xmlns:a16="http://schemas.microsoft.com/office/drawing/2014/main" id="{F7682F69-425E-410F-8595-ADEA2FCC78C4}"/>
              </a:ext>
            </a:extLst>
          </p:cNvPr>
          <p:cNvPicPr preferRelativeResize="0"/>
          <p:nvPr/>
        </p:nvPicPr>
        <p:blipFill rotWithShape="1">
          <a:blip r:embed="rId7">
            <a:alphaModFix/>
          </a:blip>
          <a:srcRect/>
          <a:stretch/>
        </p:blipFill>
        <p:spPr>
          <a:xfrm>
            <a:off x="3949402" y="5658187"/>
            <a:ext cx="810000" cy="810000"/>
          </a:xfrm>
          <a:prstGeom prst="rect">
            <a:avLst/>
          </a:prstGeom>
          <a:noFill/>
          <a:ln>
            <a:noFill/>
          </a:ln>
        </p:spPr>
      </p:pic>
      <p:pic>
        <p:nvPicPr>
          <p:cNvPr id="17" name="Google Shape;174;gdc27d1db17_1_0">
            <a:extLst>
              <a:ext uri="{FF2B5EF4-FFF2-40B4-BE49-F238E27FC236}">
                <a16:creationId xmlns:a16="http://schemas.microsoft.com/office/drawing/2014/main" id="{3EA51C79-90F3-4101-9ED8-17B79C6D4F6E}"/>
              </a:ext>
            </a:extLst>
          </p:cNvPr>
          <p:cNvPicPr preferRelativeResize="0"/>
          <p:nvPr/>
        </p:nvPicPr>
        <p:blipFill rotWithShape="1">
          <a:blip r:embed="rId8">
            <a:alphaModFix/>
          </a:blip>
          <a:srcRect/>
          <a:stretch/>
        </p:blipFill>
        <p:spPr>
          <a:xfrm>
            <a:off x="6264734" y="5618287"/>
            <a:ext cx="810000" cy="810000"/>
          </a:xfrm>
          <a:prstGeom prst="rect">
            <a:avLst/>
          </a:prstGeom>
          <a:noFill/>
          <a:ln>
            <a:noFill/>
          </a:ln>
        </p:spPr>
      </p:pic>
      <p:pic>
        <p:nvPicPr>
          <p:cNvPr id="18" name="Google Shape;175;gdc27d1db17_1_0">
            <a:extLst>
              <a:ext uri="{FF2B5EF4-FFF2-40B4-BE49-F238E27FC236}">
                <a16:creationId xmlns:a16="http://schemas.microsoft.com/office/drawing/2014/main" id="{DEBEEAB4-073F-4933-8E28-D1EC20534BC5}"/>
              </a:ext>
            </a:extLst>
          </p:cNvPr>
          <p:cNvPicPr preferRelativeResize="0"/>
          <p:nvPr/>
        </p:nvPicPr>
        <p:blipFill rotWithShape="1">
          <a:blip r:embed="rId9">
            <a:alphaModFix/>
          </a:blip>
          <a:srcRect/>
          <a:stretch/>
        </p:blipFill>
        <p:spPr>
          <a:xfrm>
            <a:off x="7320268" y="5976078"/>
            <a:ext cx="1195082" cy="450716"/>
          </a:xfrm>
          <a:prstGeom prst="rect">
            <a:avLst/>
          </a:prstGeom>
          <a:noFill/>
          <a:ln>
            <a:noFill/>
          </a:ln>
        </p:spPr>
      </p:pic>
      <p:pic>
        <p:nvPicPr>
          <p:cNvPr id="19" name="Google Shape;177;gdc27d1db17_1_0" descr="A picture containing food, drawing&#10;&#10;Description automatically generated">
            <a:extLst>
              <a:ext uri="{FF2B5EF4-FFF2-40B4-BE49-F238E27FC236}">
                <a16:creationId xmlns:a16="http://schemas.microsoft.com/office/drawing/2014/main" id="{3ADFE0DD-6057-4347-A0F5-B47A7A3D9322}"/>
              </a:ext>
            </a:extLst>
          </p:cNvPr>
          <p:cNvPicPr preferRelativeResize="0"/>
          <p:nvPr/>
        </p:nvPicPr>
        <p:blipFill rotWithShape="1">
          <a:blip r:embed="rId10">
            <a:alphaModFix/>
          </a:blip>
          <a:srcRect/>
          <a:stretch/>
        </p:blipFill>
        <p:spPr>
          <a:xfrm>
            <a:off x="5078776" y="5673637"/>
            <a:ext cx="940424" cy="774881"/>
          </a:xfrm>
          <a:prstGeom prst="rect">
            <a:avLst/>
          </a:prstGeom>
          <a:noFill/>
          <a:ln>
            <a:noFill/>
          </a:ln>
        </p:spPr>
      </p:pic>
      <p:pic>
        <p:nvPicPr>
          <p:cNvPr id="3" name="Picture 2" descr="Logo, company name&#10;&#10;Description automatically generated">
            <a:extLst>
              <a:ext uri="{FF2B5EF4-FFF2-40B4-BE49-F238E27FC236}">
                <a16:creationId xmlns:a16="http://schemas.microsoft.com/office/drawing/2014/main" id="{0EC2EE96-5BD0-4E63-9BFB-ABB40EE20DA3}"/>
              </a:ext>
            </a:extLst>
          </p:cNvPr>
          <p:cNvPicPr>
            <a:picLocks noChangeAspect="1"/>
          </p:cNvPicPr>
          <p:nvPr/>
        </p:nvPicPr>
        <p:blipFill>
          <a:blip r:embed="rId11"/>
          <a:stretch>
            <a:fillRect/>
          </a:stretch>
        </p:blipFill>
        <p:spPr>
          <a:xfrm>
            <a:off x="1242191" y="3811303"/>
            <a:ext cx="2382884" cy="1397676"/>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22"/>
          <p:cNvSpPr txBox="1">
            <a:spLocks noGrp="1"/>
          </p:cNvSpPr>
          <p:nvPr>
            <p:ph type="title"/>
          </p:nvPr>
        </p:nvSpPr>
        <p:spPr>
          <a:xfrm>
            <a:off x="628650" y="1037742"/>
            <a:ext cx="7886700" cy="6069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5784CC"/>
              </a:buClr>
              <a:buSzPts val="3600"/>
              <a:buFont typeface="Arial"/>
              <a:buNone/>
            </a:pPr>
            <a:r>
              <a:rPr lang="en-US" sz="3600" i="0" u="none" strike="noStrike" cap="none">
                <a:solidFill>
                  <a:srgbClr val="419CD2"/>
                </a:solidFill>
                <a:latin typeface="Georgia"/>
                <a:ea typeface="Georgia"/>
                <a:cs typeface="Georgia"/>
                <a:sym typeface="Georgia"/>
              </a:rPr>
              <a:t>Learning contract - ways of working</a:t>
            </a:r>
            <a:endParaRPr sz="3600">
              <a:solidFill>
                <a:srgbClr val="419CD2"/>
              </a:solidFill>
            </a:endParaRPr>
          </a:p>
        </p:txBody>
      </p:sp>
      <p:sp>
        <p:nvSpPr>
          <p:cNvPr id="202" name="Google Shape;202;p22"/>
          <p:cNvSpPr txBox="1">
            <a:spLocks noGrp="1"/>
          </p:cNvSpPr>
          <p:nvPr>
            <p:ph type="body" idx="1"/>
          </p:nvPr>
        </p:nvSpPr>
        <p:spPr>
          <a:xfrm>
            <a:off x="628650" y="1758996"/>
            <a:ext cx="8165100" cy="4429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300"/>
              </a:spcBef>
              <a:spcAft>
                <a:spcPts val="0"/>
              </a:spcAft>
              <a:buClr>
                <a:srgbClr val="666666"/>
              </a:buClr>
              <a:buSzPts val="2800"/>
              <a:buFont typeface="Arial"/>
              <a:buChar char="•"/>
            </a:pPr>
            <a:r>
              <a:rPr lang="en-GB" sz="2400" b="0" i="0" u="none" strike="noStrike" cap="none" dirty="0">
                <a:solidFill>
                  <a:srgbClr val="5D5D5D"/>
                </a:solidFill>
                <a:latin typeface="Arial"/>
                <a:ea typeface="Arial"/>
                <a:cs typeface="Arial"/>
                <a:sym typeface="Arial"/>
              </a:rPr>
              <a:t>Arrive on time and keep to time	</a:t>
            </a:r>
            <a:endParaRPr lang="en-GB" sz="2400" dirty="0">
              <a:solidFill>
                <a:srgbClr val="5D5D5D"/>
              </a:solidFill>
              <a:latin typeface="Arial"/>
              <a:ea typeface="Arial"/>
              <a:cs typeface="Arial"/>
              <a:sym typeface="Arial"/>
            </a:endParaRPr>
          </a:p>
          <a:p>
            <a:pPr marL="342900" marR="0" lvl="0" indent="-342900" algn="l" rtl="0">
              <a:lnSpc>
                <a:spcPct val="100000"/>
              </a:lnSpc>
              <a:spcBef>
                <a:spcPts val="600"/>
              </a:spcBef>
              <a:spcAft>
                <a:spcPts val="0"/>
              </a:spcAft>
              <a:buClr>
                <a:srgbClr val="666666"/>
              </a:buClr>
              <a:buSzPts val="2800"/>
              <a:buFont typeface="Arial"/>
              <a:buChar char="•"/>
            </a:pPr>
            <a:r>
              <a:rPr lang="en-GB" sz="2400" b="0" i="0" u="none" strike="noStrike" cap="none" dirty="0">
                <a:solidFill>
                  <a:srgbClr val="5D5D5D"/>
                </a:solidFill>
                <a:latin typeface="Arial"/>
                <a:ea typeface="Arial"/>
                <a:cs typeface="Arial"/>
                <a:sym typeface="Arial"/>
              </a:rPr>
              <a:t>Participate in all sessions</a:t>
            </a:r>
            <a:endParaRPr lang="en-GB" sz="2400" dirty="0">
              <a:solidFill>
                <a:srgbClr val="5D5D5D"/>
              </a:solidFill>
              <a:latin typeface="Arial"/>
              <a:ea typeface="Arial"/>
              <a:cs typeface="Arial"/>
              <a:sym typeface="Arial"/>
            </a:endParaRPr>
          </a:p>
          <a:p>
            <a:pPr marL="342900" marR="0" lvl="0" indent="-342900" algn="l" rtl="0">
              <a:lnSpc>
                <a:spcPct val="100000"/>
              </a:lnSpc>
              <a:spcBef>
                <a:spcPts val="600"/>
              </a:spcBef>
              <a:spcAft>
                <a:spcPts val="0"/>
              </a:spcAft>
              <a:buClr>
                <a:srgbClr val="666666"/>
              </a:buClr>
              <a:buSzPts val="2800"/>
              <a:buChar char="•"/>
            </a:pPr>
            <a:r>
              <a:rPr lang="en-GB" sz="2400" dirty="0">
                <a:solidFill>
                  <a:srgbClr val="5D5D5D"/>
                </a:solidFill>
                <a:latin typeface="Arial"/>
                <a:ea typeface="Arial"/>
                <a:cs typeface="Arial"/>
                <a:sym typeface="Arial"/>
              </a:rPr>
              <a:t>Ensure that both male and female voices are heard</a:t>
            </a:r>
          </a:p>
          <a:p>
            <a:pPr marL="342900" marR="0" lvl="0" indent="-342900" algn="l" rtl="0">
              <a:lnSpc>
                <a:spcPct val="100000"/>
              </a:lnSpc>
              <a:spcBef>
                <a:spcPts val="600"/>
              </a:spcBef>
              <a:spcAft>
                <a:spcPts val="0"/>
              </a:spcAft>
              <a:buClr>
                <a:srgbClr val="666666"/>
              </a:buClr>
              <a:buSzPts val="2800"/>
              <a:buFont typeface="Arial"/>
              <a:buChar char="•"/>
            </a:pPr>
            <a:r>
              <a:rPr lang="en-GB" sz="2400" b="0" i="0" u="none" strike="noStrike" cap="none" dirty="0">
                <a:solidFill>
                  <a:srgbClr val="5D5D5D"/>
                </a:solidFill>
                <a:latin typeface="Arial"/>
                <a:ea typeface="Arial"/>
                <a:cs typeface="Arial"/>
                <a:sym typeface="Arial"/>
              </a:rPr>
              <a:t>Cell phones on silent and calls made on breaks</a:t>
            </a:r>
            <a:endParaRPr lang="en-GB" sz="2400" dirty="0">
              <a:solidFill>
                <a:srgbClr val="5D5D5D"/>
              </a:solidFill>
              <a:latin typeface="Arial"/>
              <a:ea typeface="Arial"/>
              <a:cs typeface="Arial"/>
              <a:sym typeface="Arial"/>
            </a:endParaRPr>
          </a:p>
          <a:p>
            <a:pPr marL="342900" marR="0" lvl="0" indent="-342900" algn="l" rtl="0">
              <a:lnSpc>
                <a:spcPct val="100000"/>
              </a:lnSpc>
              <a:spcBef>
                <a:spcPts val="600"/>
              </a:spcBef>
              <a:spcAft>
                <a:spcPts val="0"/>
              </a:spcAft>
              <a:buClr>
                <a:srgbClr val="666666"/>
              </a:buClr>
              <a:buSzPts val="2800"/>
              <a:buFont typeface="Arial"/>
              <a:buChar char="•"/>
            </a:pPr>
            <a:r>
              <a:rPr lang="en-GB" sz="2400" b="0" i="0" u="none" strike="noStrike" cap="none" dirty="0">
                <a:solidFill>
                  <a:srgbClr val="5D5D5D"/>
                </a:solidFill>
                <a:latin typeface="Arial"/>
                <a:ea typeface="Arial"/>
                <a:cs typeface="Arial"/>
                <a:sym typeface="Arial"/>
              </a:rPr>
              <a:t>Be responsible for your own learning		</a:t>
            </a:r>
            <a:endParaRPr lang="en-GB" sz="2400" dirty="0">
              <a:solidFill>
                <a:srgbClr val="5D5D5D"/>
              </a:solidFill>
              <a:latin typeface="Arial"/>
              <a:ea typeface="Arial"/>
              <a:cs typeface="Arial"/>
              <a:sym typeface="Arial"/>
            </a:endParaRPr>
          </a:p>
          <a:p>
            <a:pPr marL="342900" marR="0" lvl="0" indent="-342900" algn="l" rtl="0">
              <a:lnSpc>
                <a:spcPct val="100000"/>
              </a:lnSpc>
              <a:spcBef>
                <a:spcPts val="600"/>
              </a:spcBef>
              <a:spcAft>
                <a:spcPts val="0"/>
              </a:spcAft>
              <a:buClr>
                <a:srgbClr val="666666"/>
              </a:buClr>
              <a:buSzPts val="2800"/>
              <a:buFont typeface="Arial"/>
              <a:buChar char="•"/>
            </a:pPr>
            <a:r>
              <a:rPr lang="en-GB" sz="2400" b="0" i="0" u="none" strike="noStrike" cap="none" dirty="0">
                <a:solidFill>
                  <a:srgbClr val="5D5D5D"/>
                </a:solidFill>
                <a:latin typeface="Arial"/>
                <a:ea typeface="Arial"/>
                <a:cs typeface="Arial"/>
                <a:sym typeface="Arial"/>
              </a:rPr>
              <a:t>Respect confidentiality		</a:t>
            </a:r>
            <a:endParaRPr lang="en-GB" sz="2400" dirty="0">
              <a:solidFill>
                <a:srgbClr val="5D5D5D"/>
              </a:solidFill>
              <a:latin typeface="Arial"/>
              <a:ea typeface="Arial"/>
              <a:cs typeface="Arial"/>
              <a:sym typeface="Arial"/>
            </a:endParaRPr>
          </a:p>
          <a:p>
            <a:pPr marL="342900" marR="0" lvl="0" indent="-342900" algn="l" rtl="0">
              <a:lnSpc>
                <a:spcPct val="100000"/>
              </a:lnSpc>
              <a:spcBef>
                <a:spcPts val="600"/>
              </a:spcBef>
              <a:spcAft>
                <a:spcPts val="0"/>
              </a:spcAft>
              <a:buClr>
                <a:srgbClr val="666666"/>
              </a:buClr>
              <a:buSzPts val="2800"/>
              <a:buFont typeface="Arial"/>
              <a:buChar char="•"/>
            </a:pPr>
            <a:r>
              <a:rPr lang="en-GB" sz="2400" b="0" i="0" u="none" strike="noStrike" cap="none" dirty="0">
                <a:solidFill>
                  <a:srgbClr val="5D5D5D"/>
                </a:solidFill>
                <a:latin typeface="Arial"/>
                <a:ea typeface="Arial"/>
                <a:cs typeface="Arial"/>
                <a:sym typeface="Arial"/>
              </a:rPr>
              <a:t>Support the learning of others	</a:t>
            </a:r>
          </a:p>
          <a:p>
            <a:pPr marL="342900" marR="0" lvl="0" indent="-323850" algn="l" rtl="0">
              <a:lnSpc>
                <a:spcPct val="100000"/>
              </a:lnSpc>
              <a:spcBef>
                <a:spcPts val="600"/>
              </a:spcBef>
              <a:spcAft>
                <a:spcPts val="300"/>
              </a:spcAft>
              <a:buClr>
                <a:srgbClr val="666666"/>
              </a:buClr>
              <a:buSzPts val="2500"/>
              <a:buFont typeface="Arial"/>
              <a:buChar char="•"/>
            </a:pPr>
            <a:r>
              <a:rPr lang="en-GB" sz="2400" dirty="0">
                <a:solidFill>
                  <a:srgbClr val="5D5D5D"/>
                </a:solidFill>
                <a:latin typeface="Arial"/>
                <a:ea typeface="Arial"/>
                <a:cs typeface="Arial"/>
                <a:sym typeface="Arial"/>
              </a:rPr>
              <a:t>Use your Participant Handbook to reflect - write down your thinking - make your thinking visible to yourself</a:t>
            </a:r>
            <a:r>
              <a:rPr lang="en-US" sz="2400" b="0" i="0" u="none" strike="noStrike" cap="none" dirty="0">
                <a:solidFill>
                  <a:srgbClr val="5D5D5D"/>
                </a:solidFill>
                <a:latin typeface="Arial"/>
                <a:ea typeface="Arial"/>
                <a:cs typeface="Arial"/>
                <a:sym typeface="Arial"/>
              </a:rPr>
              <a:t>	</a:t>
            </a:r>
            <a:endParaRPr sz="2400" dirty="0">
              <a:solidFill>
                <a:srgbClr val="5D5D5D"/>
              </a:solidFill>
              <a:latin typeface="Arial"/>
              <a:ea typeface="Arial"/>
              <a:cs typeface="Arial"/>
              <a:sym typeface="Arial"/>
            </a:endParaRPr>
          </a:p>
        </p:txBody>
      </p:sp>
      <p:sp>
        <p:nvSpPr>
          <p:cNvPr id="22" name="TextBox 21">
            <a:extLst>
              <a:ext uri="{FF2B5EF4-FFF2-40B4-BE49-F238E27FC236}">
                <a16:creationId xmlns:a16="http://schemas.microsoft.com/office/drawing/2014/main" id="{F50DC468-2497-40A3-AD05-92627B68F58C}"/>
              </a:ext>
            </a:extLst>
          </p:cNvPr>
          <p:cNvSpPr txBox="1"/>
          <p:nvPr/>
        </p:nvSpPr>
        <p:spPr>
          <a:xfrm>
            <a:off x="4572000" y="117575"/>
            <a:ext cx="4572000" cy="307777"/>
          </a:xfrm>
          <a:prstGeom prst="rect">
            <a:avLst/>
          </a:prstGeom>
          <a:noFill/>
        </p:spPr>
        <p:txBody>
          <a:bodyPr wrap="square">
            <a:spAutoFit/>
          </a:bodyPr>
          <a:lstStyle/>
          <a:p>
            <a:pPr algn="r"/>
            <a:r>
              <a:rPr lang="en-GB">
                <a:solidFill>
                  <a:schemeClr val="bg1"/>
                </a:solidFill>
              </a:rPr>
              <a:t>CR Slide 1.2</a:t>
            </a:r>
          </a:p>
        </p:txBody>
      </p:sp>
      <p:sp>
        <p:nvSpPr>
          <p:cNvPr id="6" name="Rectangle 5">
            <a:extLst>
              <a:ext uri="{FF2B5EF4-FFF2-40B4-BE49-F238E27FC236}">
                <a16:creationId xmlns:a16="http://schemas.microsoft.com/office/drawing/2014/main" id="{0F4493BF-1174-447F-A921-B98C44818C85}"/>
              </a:ext>
            </a:extLst>
          </p:cNvPr>
          <p:cNvSpPr/>
          <p:nvPr/>
        </p:nvSpPr>
        <p:spPr>
          <a:xfrm>
            <a:off x="46355" y="6573198"/>
            <a:ext cx="1769806" cy="300952"/>
          </a:xfrm>
          <a:prstGeom prst="rect">
            <a:avLst/>
          </a:prstGeom>
          <a:solidFill>
            <a:srgbClr val="419C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dirty="0">
                <a:solidFill>
                  <a:schemeClr val="bg1"/>
                </a:solidFill>
              </a:rPr>
              <a:t>TL Slide 1.3</a:t>
            </a:r>
          </a:p>
        </p:txBody>
      </p:sp>
      <p:pic>
        <p:nvPicPr>
          <p:cNvPr id="8" name="Picture 7" descr="Text&#10;&#10;Description automatically generated">
            <a:extLst>
              <a:ext uri="{FF2B5EF4-FFF2-40B4-BE49-F238E27FC236}">
                <a16:creationId xmlns:a16="http://schemas.microsoft.com/office/drawing/2014/main" id="{E082F332-6A4D-4888-B774-83FF72A4D492}"/>
              </a:ext>
            </a:extLst>
          </p:cNvPr>
          <p:cNvPicPr>
            <a:picLocks noChangeAspect="1"/>
          </p:cNvPicPr>
          <p:nvPr/>
        </p:nvPicPr>
        <p:blipFill>
          <a:blip r:embed="rId3"/>
          <a:stretch>
            <a:fillRect/>
          </a:stretch>
        </p:blipFill>
        <p:spPr>
          <a:xfrm>
            <a:off x="4189889" y="82139"/>
            <a:ext cx="4855474" cy="841250"/>
          </a:xfrm>
          <a:prstGeom prst="rect">
            <a:avLst/>
          </a:prstGeom>
        </p:spPr>
      </p:pic>
      <p:pic>
        <p:nvPicPr>
          <p:cNvPr id="9" name="Picture 8" descr="Logo, company name&#10;&#10;Description automatically generated">
            <a:extLst>
              <a:ext uri="{FF2B5EF4-FFF2-40B4-BE49-F238E27FC236}">
                <a16:creationId xmlns:a16="http://schemas.microsoft.com/office/drawing/2014/main" id="{42C34C61-1C8D-4109-87AC-766F267C16FD}"/>
              </a:ext>
            </a:extLst>
          </p:cNvPr>
          <p:cNvPicPr>
            <a:picLocks noChangeAspect="1"/>
          </p:cNvPicPr>
          <p:nvPr/>
        </p:nvPicPr>
        <p:blipFill>
          <a:blip r:embed="rId4"/>
          <a:stretch>
            <a:fillRect/>
          </a:stretch>
        </p:blipFill>
        <p:spPr>
          <a:xfrm>
            <a:off x="7896373" y="6188556"/>
            <a:ext cx="932569" cy="546997"/>
          </a:xfrm>
          <a:prstGeom prst="rect">
            <a:avLst/>
          </a:prstGeom>
        </p:spPr>
      </p:pic>
      <p:cxnSp>
        <p:nvCxnSpPr>
          <p:cNvPr id="11" name="Straight Connector 10">
            <a:extLst>
              <a:ext uri="{FF2B5EF4-FFF2-40B4-BE49-F238E27FC236}">
                <a16:creationId xmlns:a16="http://schemas.microsoft.com/office/drawing/2014/main" id="{27AFD29F-74F1-4FC8-BAEC-91FC3DA6F5E6}"/>
              </a:ext>
            </a:extLst>
          </p:cNvPr>
          <p:cNvCxnSpPr/>
          <p:nvPr/>
        </p:nvCxnSpPr>
        <p:spPr>
          <a:xfrm>
            <a:off x="-1" y="923389"/>
            <a:ext cx="9144000" cy="0"/>
          </a:xfrm>
          <a:prstGeom prst="line">
            <a:avLst/>
          </a:prstGeom>
        </p:spPr>
        <p:style>
          <a:lnRef idx="1">
            <a:schemeClr val="dk1"/>
          </a:lnRef>
          <a:fillRef idx="0">
            <a:schemeClr val="dk1"/>
          </a:fillRef>
          <a:effectRef idx="0">
            <a:schemeClr val="dk1"/>
          </a:effectRef>
          <a:fontRef idx="minor">
            <a:schemeClr val="tx1"/>
          </a:fontRef>
        </p:style>
      </p:cxnSp>
      <p:pic>
        <p:nvPicPr>
          <p:cNvPr id="10" name="Picture 9">
            <a:extLst>
              <a:ext uri="{FF2B5EF4-FFF2-40B4-BE49-F238E27FC236}">
                <a16:creationId xmlns:a16="http://schemas.microsoft.com/office/drawing/2014/main" id="{A29CE56E-78A8-4706-818D-4752328BD234}"/>
              </a:ext>
            </a:extLst>
          </p:cNvPr>
          <p:cNvPicPr>
            <a:picLocks noChangeAspect="1"/>
          </p:cNvPicPr>
          <p:nvPr/>
        </p:nvPicPr>
        <p:blipFill>
          <a:blip r:embed="rId5"/>
          <a:srcRect/>
          <a:stretch/>
        </p:blipFill>
        <p:spPr>
          <a:xfrm>
            <a:off x="348899" y="179216"/>
            <a:ext cx="3218265" cy="69681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36"/>
          <p:cNvSpPr txBox="1">
            <a:spLocks noGrp="1"/>
          </p:cNvSpPr>
          <p:nvPr>
            <p:ph type="title"/>
          </p:nvPr>
        </p:nvSpPr>
        <p:spPr>
          <a:xfrm>
            <a:off x="575227" y="1130547"/>
            <a:ext cx="78867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accent1"/>
              </a:buClr>
              <a:buSzPts val="3600"/>
              <a:buFont typeface="Georgia"/>
              <a:buNone/>
            </a:pPr>
            <a:r>
              <a:rPr lang="en-GB" sz="3600">
                <a:solidFill>
                  <a:srgbClr val="419CD2"/>
                </a:solidFill>
                <a:latin typeface="Georgia"/>
                <a:ea typeface="Georgia"/>
                <a:cs typeface="Georgia"/>
                <a:sym typeface="Georgia"/>
              </a:rPr>
              <a:t>Learning outcomes for Day 1</a:t>
            </a:r>
            <a:endParaRPr sz="3600">
              <a:solidFill>
                <a:srgbClr val="419CD2"/>
              </a:solidFill>
              <a:latin typeface="Georgia"/>
              <a:ea typeface="Georgia"/>
              <a:cs typeface="Georgia"/>
              <a:sym typeface="Georgia"/>
            </a:endParaRPr>
          </a:p>
        </p:txBody>
      </p:sp>
      <p:sp>
        <p:nvSpPr>
          <p:cNvPr id="12" name="Rectangle 11">
            <a:extLst>
              <a:ext uri="{FF2B5EF4-FFF2-40B4-BE49-F238E27FC236}">
                <a16:creationId xmlns:a16="http://schemas.microsoft.com/office/drawing/2014/main" id="{8AA24667-F51D-4EFA-9A08-862470E3B18C}"/>
              </a:ext>
            </a:extLst>
          </p:cNvPr>
          <p:cNvSpPr/>
          <p:nvPr/>
        </p:nvSpPr>
        <p:spPr>
          <a:xfrm>
            <a:off x="46355" y="6573198"/>
            <a:ext cx="1769806" cy="300952"/>
          </a:xfrm>
          <a:prstGeom prst="rect">
            <a:avLst/>
          </a:prstGeom>
          <a:solidFill>
            <a:srgbClr val="419C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a:solidFill>
                  <a:schemeClr val="bg1"/>
                </a:solidFill>
              </a:rPr>
              <a:t>TL Slide 1.4</a:t>
            </a:r>
          </a:p>
        </p:txBody>
      </p:sp>
      <p:pic>
        <p:nvPicPr>
          <p:cNvPr id="14" name="Picture 13" descr="Text&#10;&#10;Description automatically generated">
            <a:extLst>
              <a:ext uri="{FF2B5EF4-FFF2-40B4-BE49-F238E27FC236}">
                <a16:creationId xmlns:a16="http://schemas.microsoft.com/office/drawing/2014/main" id="{0A62B3C1-EDE4-45F9-87EB-CE4EB03F28CC}"/>
              </a:ext>
            </a:extLst>
          </p:cNvPr>
          <p:cNvPicPr>
            <a:picLocks noChangeAspect="1"/>
          </p:cNvPicPr>
          <p:nvPr/>
        </p:nvPicPr>
        <p:blipFill>
          <a:blip r:embed="rId3"/>
          <a:stretch>
            <a:fillRect/>
          </a:stretch>
        </p:blipFill>
        <p:spPr>
          <a:xfrm>
            <a:off x="4189889" y="82139"/>
            <a:ext cx="4855474" cy="841250"/>
          </a:xfrm>
          <a:prstGeom prst="rect">
            <a:avLst/>
          </a:prstGeom>
        </p:spPr>
      </p:pic>
      <p:pic>
        <p:nvPicPr>
          <p:cNvPr id="15" name="Picture 14" descr="Logo, company name&#10;&#10;Description automatically generated">
            <a:extLst>
              <a:ext uri="{FF2B5EF4-FFF2-40B4-BE49-F238E27FC236}">
                <a16:creationId xmlns:a16="http://schemas.microsoft.com/office/drawing/2014/main" id="{580F13EE-0FFE-43BE-B4D4-5429F13E9924}"/>
              </a:ext>
            </a:extLst>
          </p:cNvPr>
          <p:cNvPicPr>
            <a:picLocks noChangeAspect="1"/>
          </p:cNvPicPr>
          <p:nvPr/>
        </p:nvPicPr>
        <p:blipFill>
          <a:blip r:embed="rId4"/>
          <a:stretch>
            <a:fillRect/>
          </a:stretch>
        </p:blipFill>
        <p:spPr>
          <a:xfrm>
            <a:off x="7896373" y="6188556"/>
            <a:ext cx="932569" cy="546997"/>
          </a:xfrm>
          <a:prstGeom prst="rect">
            <a:avLst/>
          </a:prstGeom>
        </p:spPr>
      </p:pic>
      <p:cxnSp>
        <p:nvCxnSpPr>
          <p:cNvPr id="16" name="Straight Connector 15">
            <a:extLst>
              <a:ext uri="{FF2B5EF4-FFF2-40B4-BE49-F238E27FC236}">
                <a16:creationId xmlns:a16="http://schemas.microsoft.com/office/drawing/2014/main" id="{C5BE4290-E243-4980-9EC8-2B34B30DE28F}"/>
              </a:ext>
            </a:extLst>
          </p:cNvPr>
          <p:cNvCxnSpPr/>
          <p:nvPr/>
        </p:nvCxnSpPr>
        <p:spPr>
          <a:xfrm>
            <a:off x="-1" y="923389"/>
            <a:ext cx="9144000" cy="0"/>
          </a:xfrm>
          <a:prstGeom prst="line">
            <a:avLst/>
          </a:prstGeom>
        </p:spPr>
        <p:style>
          <a:lnRef idx="1">
            <a:schemeClr val="dk1"/>
          </a:lnRef>
          <a:fillRef idx="0">
            <a:schemeClr val="dk1"/>
          </a:fillRef>
          <a:effectRef idx="0">
            <a:schemeClr val="dk1"/>
          </a:effectRef>
          <a:fontRef idx="minor">
            <a:schemeClr val="tx1"/>
          </a:fontRef>
        </p:style>
      </p:cxnSp>
      <p:pic>
        <p:nvPicPr>
          <p:cNvPr id="9" name="Picture 8">
            <a:extLst>
              <a:ext uri="{FF2B5EF4-FFF2-40B4-BE49-F238E27FC236}">
                <a16:creationId xmlns:a16="http://schemas.microsoft.com/office/drawing/2014/main" id="{F04985C4-2A84-4D10-834C-164E0BDF5D2C}"/>
              </a:ext>
            </a:extLst>
          </p:cNvPr>
          <p:cNvPicPr>
            <a:picLocks noChangeAspect="1"/>
          </p:cNvPicPr>
          <p:nvPr/>
        </p:nvPicPr>
        <p:blipFill>
          <a:blip r:embed="rId5"/>
          <a:srcRect/>
          <a:stretch/>
        </p:blipFill>
        <p:spPr>
          <a:xfrm>
            <a:off x="348899" y="179216"/>
            <a:ext cx="3218265" cy="696811"/>
          </a:xfrm>
          <a:prstGeom prst="rect">
            <a:avLst/>
          </a:prstGeom>
        </p:spPr>
      </p:pic>
      <p:sp>
        <p:nvSpPr>
          <p:cNvPr id="11" name="Google Shape;210;p43">
            <a:extLst>
              <a:ext uri="{FF2B5EF4-FFF2-40B4-BE49-F238E27FC236}">
                <a16:creationId xmlns:a16="http://schemas.microsoft.com/office/drawing/2014/main" id="{3EBF7404-DBAE-40B2-9209-B1364FE78B13}"/>
              </a:ext>
            </a:extLst>
          </p:cNvPr>
          <p:cNvSpPr txBox="1"/>
          <p:nvPr/>
        </p:nvSpPr>
        <p:spPr>
          <a:xfrm>
            <a:off x="1000327" y="2045553"/>
            <a:ext cx="7036500" cy="3681900"/>
          </a:xfrm>
          <a:prstGeom prst="rect">
            <a:avLst/>
          </a:prstGeom>
          <a:noFill/>
          <a:ln>
            <a:noFill/>
          </a:ln>
        </p:spPr>
        <p:txBody>
          <a:bodyPr spcFirstLastPara="1" wrap="square" lIns="91425" tIns="91425" rIns="91425" bIns="91425" anchor="t" anchorCtr="0">
            <a:spAutoFit/>
          </a:bodyPr>
          <a:lstStyle/>
          <a:p>
            <a:pPr marL="270510" marR="0" lvl="0" indent="-269875" algn="l" rtl="0">
              <a:lnSpc>
                <a:spcPct val="115000"/>
              </a:lnSpc>
              <a:spcBef>
                <a:spcPts val="400"/>
              </a:spcBef>
              <a:spcAft>
                <a:spcPts val="0"/>
              </a:spcAft>
              <a:buClr>
                <a:srgbClr val="000000"/>
              </a:buClr>
              <a:buSzPts val="2400"/>
              <a:buFont typeface="Arial"/>
              <a:buNone/>
            </a:pPr>
            <a:r>
              <a:rPr lang="en-GB" sz="2400" b="0" i="0" u="none" strike="noStrike" cap="none" dirty="0">
                <a:solidFill>
                  <a:srgbClr val="5D5D5D"/>
                </a:solidFill>
                <a:latin typeface="Arial"/>
                <a:ea typeface="Arial"/>
                <a:cs typeface="Arial"/>
                <a:sym typeface="Arial"/>
              </a:rPr>
              <a:t>By the end of Day 1, you will be able to:</a:t>
            </a:r>
            <a:endParaRPr sz="2400" b="1" i="0" u="none" strike="noStrike" cap="none" dirty="0">
              <a:solidFill>
                <a:srgbClr val="5D5D5D"/>
              </a:solidFill>
              <a:latin typeface="Arial"/>
              <a:ea typeface="Arial"/>
              <a:cs typeface="Arial"/>
              <a:sym typeface="Arial"/>
            </a:endParaRPr>
          </a:p>
          <a:p>
            <a:pPr marL="547370" marR="0" lvl="0" indent="-380998" algn="l" rtl="0">
              <a:lnSpc>
                <a:spcPct val="115000"/>
              </a:lnSpc>
              <a:spcBef>
                <a:spcPts val="400"/>
              </a:spcBef>
              <a:spcAft>
                <a:spcPts val="0"/>
              </a:spcAft>
              <a:buClr>
                <a:srgbClr val="5D5D5D"/>
              </a:buClr>
              <a:buSzPts val="2400"/>
              <a:buFont typeface="Arial"/>
              <a:buAutoNum type="arabicPeriod"/>
            </a:pPr>
            <a:r>
              <a:rPr lang="en-GB" sz="2400" b="0" i="0" u="none" strike="noStrike" cap="none" dirty="0">
                <a:solidFill>
                  <a:srgbClr val="5D5D5D"/>
                </a:solidFill>
                <a:latin typeface="Arial"/>
                <a:ea typeface="Arial"/>
                <a:cs typeface="Arial"/>
                <a:sym typeface="Arial"/>
              </a:rPr>
              <a:t>Evaluate what your university promises your students and establish the existing reality</a:t>
            </a:r>
            <a:endParaRPr sz="2400" b="0" i="0" u="none" strike="noStrike" cap="none" dirty="0">
              <a:solidFill>
                <a:srgbClr val="5D5D5D"/>
              </a:solidFill>
              <a:latin typeface="Arial"/>
              <a:ea typeface="Arial"/>
              <a:cs typeface="Arial"/>
              <a:sym typeface="Arial"/>
            </a:endParaRPr>
          </a:p>
          <a:p>
            <a:pPr marL="547370" marR="0" lvl="0" indent="-380998" algn="l" rtl="0">
              <a:lnSpc>
                <a:spcPct val="115000"/>
              </a:lnSpc>
              <a:spcBef>
                <a:spcPts val="400"/>
              </a:spcBef>
              <a:spcAft>
                <a:spcPts val="0"/>
              </a:spcAft>
              <a:buClr>
                <a:srgbClr val="5D5D5D"/>
              </a:buClr>
              <a:buSzPts val="2400"/>
              <a:buFont typeface="Arial"/>
              <a:buAutoNum type="arabicPeriod"/>
            </a:pPr>
            <a:r>
              <a:rPr lang="en-GB" sz="2400" b="0" i="0" u="none" strike="noStrike" cap="none" dirty="0">
                <a:solidFill>
                  <a:srgbClr val="5D5D5D"/>
                </a:solidFill>
                <a:latin typeface="Arial"/>
                <a:ea typeface="Arial"/>
                <a:cs typeface="Arial"/>
                <a:sym typeface="Arial"/>
              </a:rPr>
              <a:t>Interrogate and communicate effectively the role of Higher Education in the ‘BECOMING’ of graduates</a:t>
            </a:r>
            <a:endParaRPr sz="2400" b="0" i="0" u="none" strike="noStrike" cap="none" dirty="0">
              <a:solidFill>
                <a:srgbClr val="5D5D5D"/>
              </a:solidFill>
              <a:latin typeface="Arial"/>
              <a:ea typeface="Arial"/>
              <a:cs typeface="Arial"/>
              <a:sym typeface="Arial"/>
            </a:endParaRPr>
          </a:p>
          <a:p>
            <a:pPr marL="547370" marR="0" lvl="0" indent="-380998" algn="l" rtl="0">
              <a:lnSpc>
                <a:spcPct val="115000"/>
              </a:lnSpc>
              <a:spcBef>
                <a:spcPts val="400"/>
              </a:spcBef>
              <a:spcAft>
                <a:spcPts val="400"/>
              </a:spcAft>
              <a:buClr>
                <a:srgbClr val="5D5D5D"/>
              </a:buClr>
              <a:buSzPts val="2400"/>
              <a:buFont typeface="Arial"/>
              <a:buAutoNum type="arabicPeriod"/>
            </a:pPr>
            <a:r>
              <a:rPr lang="en-GB" sz="2400" b="0" i="0" u="none" strike="noStrike" cap="none" dirty="0">
                <a:solidFill>
                  <a:srgbClr val="5D5D5D"/>
                </a:solidFill>
                <a:latin typeface="Arial"/>
                <a:ea typeface="Arial"/>
                <a:cs typeface="Arial"/>
                <a:sym typeface="Arial"/>
              </a:rPr>
              <a:t>Articulate your personal teaching and learning philosophy</a:t>
            </a:r>
            <a:endParaRPr sz="2400" b="0" i="0" u="none" strike="noStrike" cap="none" dirty="0">
              <a:solidFill>
                <a:srgbClr val="5D5D5D"/>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12" name="Rectangle 11">
            <a:extLst>
              <a:ext uri="{FF2B5EF4-FFF2-40B4-BE49-F238E27FC236}">
                <a16:creationId xmlns:a16="http://schemas.microsoft.com/office/drawing/2014/main" id="{BA3B6B4B-6BDA-4611-ADF8-261908A4FFDC}"/>
              </a:ext>
            </a:extLst>
          </p:cNvPr>
          <p:cNvSpPr/>
          <p:nvPr/>
        </p:nvSpPr>
        <p:spPr>
          <a:xfrm>
            <a:off x="46355" y="6573198"/>
            <a:ext cx="1769806" cy="300952"/>
          </a:xfrm>
          <a:prstGeom prst="rect">
            <a:avLst/>
          </a:prstGeom>
          <a:solidFill>
            <a:srgbClr val="419C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a:solidFill>
                  <a:schemeClr val="bg1"/>
                </a:solidFill>
              </a:rPr>
              <a:t>TL Slide 1.5</a:t>
            </a:r>
          </a:p>
        </p:txBody>
      </p:sp>
      <p:pic>
        <p:nvPicPr>
          <p:cNvPr id="14" name="Picture 13" descr="Text&#10;&#10;Description automatically generated">
            <a:extLst>
              <a:ext uri="{FF2B5EF4-FFF2-40B4-BE49-F238E27FC236}">
                <a16:creationId xmlns:a16="http://schemas.microsoft.com/office/drawing/2014/main" id="{3007B394-06EF-457D-B965-488D6B772597}"/>
              </a:ext>
            </a:extLst>
          </p:cNvPr>
          <p:cNvPicPr>
            <a:picLocks noChangeAspect="1"/>
          </p:cNvPicPr>
          <p:nvPr/>
        </p:nvPicPr>
        <p:blipFill>
          <a:blip r:embed="rId3"/>
          <a:stretch>
            <a:fillRect/>
          </a:stretch>
        </p:blipFill>
        <p:spPr>
          <a:xfrm>
            <a:off x="4189889" y="82139"/>
            <a:ext cx="4855474" cy="841250"/>
          </a:xfrm>
          <a:prstGeom prst="rect">
            <a:avLst/>
          </a:prstGeom>
        </p:spPr>
      </p:pic>
      <p:pic>
        <p:nvPicPr>
          <p:cNvPr id="15" name="Picture 14" descr="Logo, company name&#10;&#10;Description automatically generated">
            <a:extLst>
              <a:ext uri="{FF2B5EF4-FFF2-40B4-BE49-F238E27FC236}">
                <a16:creationId xmlns:a16="http://schemas.microsoft.com/office/drawing/2014/main" id="{C26C2E99-C100-4056-BCA9-4E4687DC63E4}"/>
              </a:ext>
            </a:extLst>
          </p:cNvPr>
          <p:cNvPicPr>
            <a:picLocks noChangeAspect="1"/>
          </p:cNvPicPr>
          <p:nvPr/>
        </p:nvPicPr>
        <p:blipFill>
          <a:blip r:embed="rId4"/>
          <a:stretch>
            <a:fillRect/>
          </a:stretch>
        </p:blipFill>
        <p:spPr>
          <a:xfrm>
            <a:off x="7896373" y="6188556"/>
            <a:ext cx="932569" cy="546997"/>
          </a:xfrm>
          <a:prstGeom prst="rect">
            <a:avLst/>
          </a:prstGeom>
        </p:spPr>
      </p:pic>
      <p:sp>
        <p:nvSpPr>
          <p:cNvPr id="16" name="Google Shape;216;p36">
            <a:extLst>
              <a:ext uri="{FF2B5EF4-FFF2-40B4-BE49-F238E27FC236}">
                <a16:creationId xmlns:a16="http://schemas.microsoft.com/office/drawing/2014/main" id="{D958ACBC-C0A0-4825-B77D-B30C5BF4B286}"/>
              </a:ext>
            </a:extLst>
          </p:cNvPr>
          <p:cNvSpPr txBox="1">
            <a:spLocks/>
          </p:cNvSpPr>
          <p:nvPr/>
        </p:nvSpPr>
        <p:spPr>
          <a:xfrm>
            <a:off x="931258" y="2766218"/>
            <a:ext cx="78867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Clr>
                <a:schemeClr val="accent1"/>
              </a:buClr>
              <a:buSzPts val="3600"/>
              <a:buFont typeface="Georgia"/>
              <a:buNone/>
            </a:pPr>
            <a:r>
              <a:rPr lang="en-US" sz="3600" dirty="0">
                <a:solidFill>
                  <a:srgbClr val="419CD2"/>
                </a:solidFill>
                <a:latin typeface="Georgia"/>
                <a:ea typeface="Georgia"/>
                <a:cs typeface="Georgia"/>
                <a:sym typeface="Georgia"/>
              </a:rPr>
              <a:t>Gender-responsive pedagogy</a:t>
            </a:r>
          </a:p>
        </p:txBody>
      </p:sp>
      <p:cxnSp>
        <p:nvCxnSpPr>
          <p:cNvPr id="19" name="Straight Connector 18">
            <a:extLst>
              <a:ext uri="{FF2B5EF4-FFF2-40B4-BE49-F238E27FC236}">
                <a16:creationId xmlns:a16="http://schemas.microsoft.com/office/drawing/2014/main" id="{74F1950D-1F40-4292-AF8D-0295DA7C03A9}"/>
              </a:ext>
            </a:extLst>
          </p:cNvPr>
          <p:cNvCxnSpPr/>
          <p:nvPr/>
        </p:nvCxnSpPr>
        <p:spPr>
          <a:xfrm>
            <a:off x="-1" y="923389"/>
            <a:ext cx="9144000" cy="0"/>
          </a:xfrm>
          <a:prstGeom prst="line">
            <a:avLst/>
          </a:prstGeom>
        </p:spPr>
        <p:style>
          <a:lnRef idx="1">
            <a:schemeClr val="dk1"/>
          </a:lnRef>
          <a:fillRef idx="0">
            <a:schemeClr val="dk1"/>
          </a:fillRef>
          <a:effectRef idx="0">
            <a:schemeClr val="dk1"/>
          </a:effectRef>
          <a:fontRef idx="minor">
            <a:schemeClr val="tx1"/>
          </a:fontRef>
        </p:style>
      </p:cxnSp>
      <p:pic>
        <p:nvPicPr>
          <p:cNvPr id="9" name="Picture 8">
            <a:extLst>
              <a:ext uri="{FF2B5EF4-FFF2-40B4-BE49-F238E27FC236}">
                <a16:creationId xmlns:a16="http://schemas.microsoft.com/office/drawing/2014/main" id="{149365FE-2A82-4A64-80A9-989257E1E5FC}"/>
              </a:ext>
            </a:extLst>
          </p:cNvPr>
          <p:cNvPicPr>
            <a:picLocks noChangeAspect="1"/>
          </p:cNvPicPr>
          <p:nvPr/>
        </p:nvPicPr>
        <p:blipFill>
          <a:blip r:embed="rId5"/>
          <a:srcRect/>
          <a:stretch/>
        </p:blipFill>
        <p:spPr>
          <a:xfrm>
            <a:off x="348899" y="179216"/>
            <a:ext cx="3218265" cy="696811"/>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12" name="Rectangle 11">
            <a:extLst>
              <a:ext uri="{FF2B5EF4-FFF2-40B4-BE49-F238E27FC236}">
                <a16:creationId xmlns:a16="http://schemas.microsoft.com/office/drawing/2014/main" id="{BA3B6B4B-6BDA-4611-ADF8-261908A4FFDC}"/>
              </a:ext>
            </a:extLst>
          </p:cNvPr>
          <p:cNvSpPr/>
          <p:nvPr/>
        </p:nvSpPr>
        <p:spPr>
          <a:xfrm>
            <a:off x="46355" y="6573198"/>
            <a:ext cx="1769806" cy="300952"/>
          </a:xfrm>
          <a:prstGeom prst="rect">
            <a:avLst/>
          </a:prstGeom>
          <a:solidFill>
            <a:srgbClr val="419C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dirty="0">
                <a:solidFill>
                  <a:schemeClr val="bg1"/>
                </a:solidFill>
              </a:rPr>
              <a:t>TL Slide 1.6</a:t>
            </a:r>
          </a:p>
        </p:txBody>
      </p:sp>
      <p:pic>
        <p:nvPicPr>
          <p:cNvPr id="14" name="Picture 13" descr="Text&#10;&#10;Description automatically generated">
            <a:extLst>
              <a:ext uri="{FF2B5EF4-FFF2-40B4-BE49-F238E27FC236}">
                <a16:creationId xmlns:a16="http://schemas.microsoft.com/office/drawing/2014/main" id="{3007B394-06EF-457D-B965-488D6B772597}"/>
              </a:ext>
            </a:extLst>
          </p:cNvPr>
          <p:cNvPicPr>
            <a:picLocks noChangeAspect="1"/>
          </p:cNvPicPr>
          <p:nvPr/>
        </p:nvPicPr>
        <p:blipFill>
          <a:blip r:embed="rId3"/>
          <a:stretch>
            <a:fillRect/>
          </a:stretch>
        </p:blipFill>
        <p:spPr>
          <a:xfrm>
            <a:off x="4189889" y="82139"/>
            <a:ext cx="4855474" cy="841250"/>
          </a:xfrm>
          <a:prstGeom prst="rect">
            <a:avLst/>
          </a:prstGeom>
        </p:spPr>
      </p:pic>
      <p:pic>
        <p:nvPicPr>
          <p:cNvPr id="15" name="Picture 14" descr="Logo, company name&#10;&#10;Description automatically generated">
            <a:extLst>
              <a:ext uri="{FF2B5EF4-FFF2-40B4-BE49-F238E27FC236}">
                <a16:creationId xmlns:a16="http://schemas.microsoft.com/office/drawing/2014/main" id="{C26C2E99-C100-4056-BCA9-4E4687DC63E4}"/>
              </a:ext>
            </a:extLst>
          </p:cNvPr>
          <p:cNvPicPr>
            <a:picLocks noChangeAspect="1"/>
          </p:cNvPicPr>
          <p:nvPr/>
        </p:nvPicPr>
        <p:blipFill>
          <a:blip r:embed="rId4"/>
          <a:stretch>
            <a:fillRect/>
          </a:stretch>
        </p:blipFill>
        <p:spPr>
          <a:xfrm>
            <a:off x="7896373" y="6188556"/>
            <a:ext cx="932569" cy="546997"/>
          </a:xfrm>
          <a:prstGeom prst="rect">
            <a:avLst/>
          </a:prstGeom>
        </p:spPr>
      </p:pic>
      <p:sp>
        <p:nvSpPr>
          <p:cNvPr id="16" name="Google Shape;216;p36">
            <a:extLst>
              <a:ext uri="{FF2B5EF4-FFF2-40B4-BE49-F238E27FC236}">
                <a16:creationId xmlns:a16="http://schemas.microsoft.com/office/drawing/2014/main" id="{D958ACBC-C0A0-4825-B77D-B30C5BF4B286}"/>
              </a:ext>
            </a:extLst>
          </p:cNvPr>
          <p:cNvSpPr txBox="1">
            <a:spLocks/>
          </p:cNvSpPr>
          <p:nvPr/>
        </p:nvSpPr>
        <p:spPr>
          <a:xfrm>
            <a:off x="575227" y="1130547"/>
            <a:ext cx="78867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Clr>
                <a:schemeClr val="accent1"/>
              </a:buClr>
              <a:buSzPts val="3600"/>
              <a:buFont typeface="Georgia"/>
              <a:buNone/>
            </a:pPr>
            <a:r>
              <a:rPr lang="en-US" sz="3600">
                <a:solidFill>
                  <a:srgbClr val="419CD2"/>
                </a:solidFill>
                <a:latin typeface="Georgia"/>
                <a:ea typeface="Georgia"/>
                <a:cs typeface="Georgia"/>
                <a:sym typeface="Georgia"/>
              </a:rPr>
              <a:t>Generating ideas</a:t>
            </a:r>
          </a:p>
        </p:txBody>
      </p:sp>
      <p:cxnSp>
        <p:nvCxnSpPr>
          <p:cNvPr id="19" name="Straight Connector 18">
            <a:extLst>
              <a:ext uri="{FF2B5EF4-FFF2-40B4-BE49-F238E27FC236}">
                <a16:creationId xmlns:a16="http://schemas.microsoft.com/office/drawing/2014/main" id="{74F1950D-1F40-4292-AF8D-0295DA7C03A9}"/>
              </a:ext>
            </a:extLst>
          </p:cNvPr>
          <p:cNvCxnSpPr/>
          <p:nvPr/>
        </p:nvCxnSpPr>
        <p:spPr>
          <a:xfrm>
            <a:off x="-1" y="923389"/>
            <a:ext cx="9144000" cy="0"/>
          </a:xfrm>
          <a:prstGeom prst="line">
            <a:avLst/>
          </a:prstGeom>
        </p:spPr>
        <p:style>
          <a:lnRef idx="1">
            <a:schemeClr val="dk1"/>
          </a:lnRef>
          <a:fillRef idx="0">
            <a:schemeClr val="dk1"/>
          </a:fillRef>
          <a:effectRef idx="0">
            <a:schemeClr val="dk1"/>
          </a:effectRef>
          <a:fontRef idx="minor">
            <a:schemeClr val="tx1"/>
          </a:fontRef>
        </p:style>
      </p:cxnSp>
      <p:pic>
        <p:nvPicPr>
          <p:cNvPr id="9" name="Picture 8">
            <a:extLst>
              <a:ext uri="{FF2B5EF4-FFF2-40B4-BE49-F238E27FC236}">
                <a16:creationId xmlns:a16="http://schemas.microsoft.com/office/drawing/2014/main" id="{149365FE-2A82-4A64-80A9-989257E1E5FC}"/>
              </a:ext>
            </a:extLst>
          </p:cNvPr>
          <p:cNvPicPr>
            <a:picLocks noChangeAspect="1"/>
          </p:cNvPicPr>
          <p:nvPr/>
        </p:nvPicPr>
        <p:blipFill>
          <a:blip r:embed="rId5"/>
          <a:srcRect/>
          <a:stretch/>
        </p:blipFill>
        <p:spPr>
          <a:xfrm>
            <a:off x="348899" y="179216"/>
            <a:ext cx="3218265" cy="696811"/>
          </a:xfrm>
          <a:prstGeom prst="rect">
            <a:avLst/>
          </a:prstGeom>
        </p:spPr>
      </p:pic>
      <p:sp>
        <p:nvSpPr>
          <p:cNvPr id="11" name="Google Shape;228;p45">
            <a:extLst>
              <a:ext uri="{FF2B5EF4-FFF2-40B4-BE49-F238E27FC236}">
                <a16:creationId xmlns:a16="http://schemas.microsoft.com/office/drawing/2014/main" id="{F76BAEED-3FAB-4938-9303-9B6B090906EC}"/>
              </a:ext>
            </a:extLst>
          </p:cNvPr>
          <p:cNvSpPr txBox="1">
            <a:spLocks noGrp="1"/>
          </p:cNvSpPr>
          <p:nvPr>
            <p:ph type="body" idx="1"/>
          </p:nvPr>
        </p:nvSpPr>
        <p:spPr>
          <a:xfrm>
            <a:off x="902856" y="2456110"/>
            <a:ext cx="7611300" cy="3217500"/>
          </a:xfrm>
          <a:prstGeom prst="rect">
            <a:avLst/>
          </a:prstGeom>
          <a:solidFill>
            <a:schemeClr val="lt1"/>
          </a:solidFill>
          <a:ln>
            <a:noFill/>
          </a:ln>
        </p:spPr>
        <p:txBody>
          <a:bodyPr spcFirstLastPara="1" wrap="square" lIns="68550" tIns="34275" rIns="68550" bIns="34275" anchor="t" anchorCtr="0">
            <a:noAutofit/>
          </a:bodyPr>
          <a:lstStyle/>
          <a:p>
            <a:pPr marL="0" lvl="0" indent="0" algn="l" rtl="0">
              <a:lnSpc>
                <a:spcPct val="90000"/>
              </a:lnSpc>
              <a:spcBef>
                <a:spcPts val="0"/>
              </a:spcBef>
              <a:spcAft>
                <a:spcPts val="0"/>
              </a:spcAft>
              <a:buSzPts val="1800"/>
              <a:buNone/>
            </a:pPr>
            <a:r>
              <a:rPr lang="en-GB" dirty="0">
                <a:solidFill>
                  <a:srgbClr val="5D5D5D"/>
                </a:solidFill>
                <a:latin typeface="Arial"/>
                <a:ea typeface="Arial"/>
                <a:cs typeface="Arial"/>
                <a:sym typeface="Arial"/>
              </a:rPr>
              <a:t>Question 1: How can you ensure that only male students are going to learn/benefit from your class or learning session?</a:t>
            </a:r>
            <a:endParaRPr dirty="0">
              <a:solidFill>
                <a:srgbClr val="5D5D5D"/>
              </a:solidFill>
              <a:latin typeface="Arial"/>
              <a:ea typeface="Arial"/>
              <a:cs typeface="Arial"/>
              <a:sym typeface="Arial"/>
            </a:endParaRPr>
          </a:p>
          <a:p>
            <a:pPr marL="0" lvl="0" indent="0" algn="l" rtl="0">
              <a:lnSpc>
                <a:spcPct val="90000"/>
              </a:lnSpc>
              <a:spcBef>
                <a:spcPts val="0"/>
              </a:spcBef>
              <a:spcAft>
                <a:spcPts val="0"/>
              </a:spcAft>
              <a:buSzPts val="1800"/>
              <a:buNone/>
            </a:pPr>
            <a:endParaRPr dirty="0">
              <a:solidFill>
                <a:srgbClr val="5D5D5D"/>
              </a:solidFill>
              <a:latin typeface="Arial"/>
              <a:ea typeface="Arial"/>
              <a:cs typeface="Arial"/>
              <a:sym typeface="Arial"/>
            </a:endParaRPr>
          </a:p>
          <a:p>
            <a:pPr marL="0" lvl="0" indent="0" algn="l" rtl="0">
              <a:lnSpc>
                <a:spcPct val="90000"/>
              </a:lnSpc>
              <a:spcBef>
                <a:spcPts val="750"/>
              </a:spcBef>
              <a:spcAft>
                <a:spcPts val="0"/>
              </a:spcAft>
              <a:buSzPts val="1800"/>
              <a:buNone/>
            </a:pPr>
            <a:r>
              <a:rPr lang="en-GB" dirty="0">
                <a:solidFill>
                  <a:srgbClr val="5D5D5D"/>
                </a:solidFill>
                <a:latin typeface="Arial"/>
                <a:ea typeface="Arial"/>
                <a:cs typeface="Arial"/>
                <a:sym typeface="Arial"/>
              </a:rPr>
              <a:t>Question 2: How can you ensure that only female students are going to learn/benefit from your class or learning session?</a:t>
            </a:r>
            <a:endParaRPr dirty="0">
              <a:solidFill>
                <a:srgbClr val="5D5D5D"/>
              </a:solidFill>
            </a:endParaRPr>
          </a:p>
        </p:txBody>
      </p:sp>
    </p:spTree>
    <p:extLst>
      <p:ext uri="{BB962C8B-B14F-4D97-AF65-F5344CB8AC3E}">
        <p14:creationId xmlns:p14="http://schemas.microsoft.com/office/powerpoint/2010/main" val="1398563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12" name="Rectangle 11">
            <a:extLst>
              <a:ext uri="{FF2B5EF4-FFF2-40B4-BE49-F238E27FC236}">
                <a16:creationId xmlns:a16="http://schemas.microsoft.com/office/drawing/2014/main" id="{BA3B6B4B-6BDA-4611-ADF8-261908A4FFDC}"/>
              </a:ext>
            </a:extLst>
          </p:cNvPr>
          <p:cNvSpPr/>
          <p:nvPr/>
        </p:nvSpPr>
        <p:spPr>
          <a:xfrm>
            <a:off x="46355" y="6573198"/>
            <a:ext cx="1769806" cy="300952"/>
          </a:xfrm>
          <a:prstGeom prst="rect">
            <a:avLst/>
          </a:prstGeom>
          <a:solidFill>
            <a:srgbClr val="419C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dirty="0">
                <a:solidFill>
                  <a:schemeClr val="bg1"/>
                </a:solidFill>
              </a:rPr>
              <a:t>TL Slide 1.7</a:t>
            </a:r>
          </a:p>
        </p:txBody>
      </p:sp>
      <p:pic>
        <p:nvPicPr>
          <p:cNvPr id="14" name="Picture 13" descr="Text&#10;&#10;Description automatically generated">
            <a:extLst>
              <a:ext uri="{FF2B5EF4-FFF2-40B4-BE49-F238E27FC236}">
                <a16:creationId xmlns:a16="http://schemas.microsoft.com/office/drawing/2014/main" id="{3007B394-06EF-457D-B965-488D6B772597}"/>
              </a:ext>
            </a:extLst>
          </p:cNvPr>
          <p:cNvPicPr>
            <a:picLocks noChangeAspect="1"/>
          </p:cNvPicPr>
          <p:nvPr/>
        </p:nvPicPr>
        <p:blipFill>
          <a:blip r:embed="rId3"/>
          <a:stretch>
            <a:fillRect/>
          </a:stretch>
        </p:blipFill>
        <p:spPr>
          <a:xfrm>
            <a:off x="4189889" y="82139"/>
            <a:ext cx="4855474" cy="841250"/>
          </a:xfrm>
          <a:prstGeom prst="rect">
            <a:avLst/>
          </a:prstGeom>
        </p:spPr>
      </p:pic>
      <p:pic>
        <p:nvPicPr>
          <p:cNvPr id="15" name="Picture 14" descr="Logo, company name&#10;&#10;Description automatically generated">
            <a:extLst>
              <a:ext uri="{FF2B5EF4-FFF2-40B4-BE49-F238E27FC236}">
                <a16:creationId xmlns:a16="http://schemas.microsoft.com/office/drawing/2014/main" id="{C26C2E99-C100-4056-BCA9-4E4687DC63E4}"/>
              </a:ext>
            </a:extLst>
          </p:cNvPr>
          <p:cNvPicPr>
            <a:picLocks noChangeAspect="1"/>
          </p:cNvPicPr>
          <p:nvPr/>
        </p:nvPicPr>
        <p:blipFill>
          <a:blip r:embed="rId4"/>
          <a:stretch>
            <a:fillRect/>
          </a:stretch>
        </p:blipFill>
        <p:spPr>
          <a:xfrm>
            <a:off x="7896373" y="6188556"/>
            <a:ext cx="932569" cy="546997"/>
          </a:xfrm>
          <a:prstGeom prst="rect">
            <a:avLst/>
          </a:prstGeom>
        </p:spPr>
      </p:pic>
      <p:sp>
        <p:nvSpPr>
          <p:cNvPr id="16" name="Google Shape;216;p36">
            <a:extLst>
              <a:ext uri="{FF2B5EF4-FFF2-40B4-BE49-F238E27FC236}">
                <a16:creationId xmlns:a16="http://schemas.microsoft.com/office/drawing/2014/main" id="{D958ACBC-C0A0-4825-B77D-B30C5BF4B286}"/>
              </a:ext>
            </a:extLst>
          </p:cNvPr>
          <p:cNvSpPr txBox="1">
            <a:spLocks/>
          </p:cNvSpPr>
          <p:nvPr/>
        </p:nvSpPr>
        <p:spPr>
          <a:xfrm>
            <a:off x="575227" y="1130547"/>
            <a:ext cx="7886700" cy="1325563"/>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Clr>
                <a:schemeClr val="accent1"/>
              </a:buClr>
              <a:buSzPts val="3600"/>
              <a:buFont typeface="Georgia"/>
              <a:buNone/>
            </a:pPr>
            <a:r>
              <a:rPr lang="en-US" sz="3600">
                <a:solidFill>
                  <a:srgbClr val="419CD2"/>
                </a:solidFill>
                <a:latin typeface="Georgia"/>
                <a:ea typeface="Georgia"/>
                <a:cs typeface="Georgia"/>
                <a:sym typeface="Georgia"/>
              </a:rPr>
              <a:t>Generating ideas</a:t>
            </a:r>
          </a:p>
        </p:txBody>
      </p:sp>
      <p:cxnSp>
        <p:nvCxnSpPr>
          <p:cNvPr id="19" name="Straight Connector 18">
            <a:extLst>
              <a:ext uri="{FF2B5EF4-FFF2-40B4-BE49-F238E27FC236}">
                <a16:creationId xmlns:a16="http://schemas.microsoft.com/office/drawing/2014/main" id="{74F1950D-1F40-4292-AF8D-0295DA7C03A9}"/>
              </a:ext>
            </a:extLst>
          </p:cNvPr>
          <p:cNvCxnSpPr/>
          <p:nvPr/>
        </p:nvCxnSpPr>
        <p:spPr>
          <a:xfrm>
            <a:off x="-1" y="923389"/>
            <a:ext cx="9144000" cy="0"/>
          </a:xfrm>
          <a:prstGeom prst="line">
            <a:avLst/>
          </a:prstGeom>
        </p:spPr>
        <p:style>
          <a:lnRef idx="1">
            <a:schemeClr val="dk1"/>
          </a:lnRef>
          <a:fillRef idx="0">
            <a:schemeClr val="dk1"/>
          </a:fillRef>
          <a:effectRef idx="0">
            <a:schemeClr val="dk1"/>
          </a:effectRef>
          <a:fontRef idx="minor">
            <a:schemeClr val="tx1"/>
          </a:fontRef>
        </p:style>
      </p:cxnSp>
      <p:pic>
        <p:nvPicPr>
          <p:cNvPr id="9" name="Picture 8">
            <a:extLst>
              <a:ext uri="{FF2B5EF4-FFF2-40B4-BE49-F238E27FC236}">
                <a16:creationId xmlns:a16="http://schemas.microsoft.com/office/drawing/2014/main" id="{149365FE-2A82-4A64-80A9-989257E1E5FC}"/>
              </a:ext>
            </a:extLst>
          </p:cNvPr>
          <p:cNvPicPr>
            <a:picLocks noChangeAspect="1"/>
          </p:cNvPicPr>
          <p:nvPr/>
        </p:nvPicPr>
        <p:blipFill>
          <a:blip r:embed="rId5"/>
          <a:srcRect/>
          <a:stretch/>
        </p:blipFill>
        <p:spPr>
          <a:xfrm>
            <a:off x="348899" y="179216"/>
            <a:ext cx="3218265" cy="696811"/>
          </a:xfrm>
          <a:prstGeom prst="rect">
            <a:avLst/>
          </a:prstGeom>
        </p:spPr>
      </p:pic>
      <p:sp>
        <p:nvSpPr>
          <p:cNvPr id="11" name="Google Shape;228;p45">
            <a:extLst>
              <a:ext uri="{FF2B5EF4-FFF2-40B4-BE49-F238E27FC236}">
                <a16:creationId xmlns:a16="http://schemas.microsoft.com/office/drawing/2014/main" id="{F76BAEED-3FAB-4938-9303-9B6B090906EC}"/>
              </a:ext>
            </a:extLst>
          </p:cNvPr>
          <p:cNvSpPr txBox="1">
            <a:spLocks noGrp="1"/>
          </p:cNvSpPr>
          <p:nvPr>
            <p:ph type="body" idx="1"/>
          </p:nvPr>
        </p:nvSpPr>
        <p:spPr>
          <a:xfrm>
            <a:off x="902856" y="2456110"/>
            <a:ext cx="7611300" cy="3217500"/>
          </a:xfrm>
          <a:prstGeom prst="rect">
            <a:avLst/>
          </a:prstGeom>
          <a:solidFill>
            <a:schemeClr val="lt1"/>
          </a:solidFill>
          <a:ln>
            <a:noFill/>
          </a:ln>
        </p:spPr>
        <p:txBody>
          <a:bodyPr spcFirstLastPara="1" wrap="square" lIns="68550" tIns="34275" rIns="68550" bIns="34275" anchor="t" anchorCtr="0">
            <a:noAutofit/>
          </a:bodyPr>
          <a:lstStyle/>
          <a:p>
            <a:pPr marL="0" lvl="0" indent="0" algn="l" rtl="0">
              <a:lnSpc>
                <a:spcPct val="90000"/>
              </a:lnSpc>
              <a:spcBef>
                <a:spcPts val="0"/>
              </a:spcBef>
              <a:spcAft>
                <a:spcPts val="0"/>
              </a:spcAft>
              <a:buClr>
                <a:srgbClr val="5D5D5D"/>
              </a:buClr>
              <a:buSzPts val="2400"/>
              <a:buNone/>
            </a:pPr>
            <a:r>
              <a:rPr lang="en-GB" dirty="0">
                <a:solidFill>
                  <a:srgbClr val="5D5D5D"/>
                </a:solidFill>
                <a:latin typeface="Arial"/>
                <a:ea typeface="Arial"/>
                <a:cs typeface="Arial"/>
                <a:sym typeface="Arial"/>
              </a:rPr>
              <a:t>Reverse your answers to the first question to look at:</a:t>
            </a:r>
            <a:endParaRPr lang="en-GB" dirty="0">
              <a:solidFill>
                <a:srgbClr val="5D5D5D"/>
              </a:solidFill>
            </a:endParaRPr>
          </a:p>
          <a:p>
            <a:pPr marL="0" lvl="0" indent="0" algn="l" rtl="0">
              <a:lnSpc>
                <a:spcPct val="90000"/>
              </a:lnSpc>
              <a:spcBef>
                <a:spcPts val="0"/>
              </a:spcBef>
              <a:spcAft>
                <a:spcPts val="0"/>
              </a:spcAft>
              <a:buClr>
                <a:srgbClr val="5D5D5D"/>
              </a:buClr>
              <a:buSzPts val="2400"/>
              <a:buNone/>
            </a:pPr>
            <a:endParaRPr lang="en-GB" dirty="0">
              <a:solidFill>
                <a:srgbClr val="5D5D5D"/>
              </a:solidFill>
            </a:endParaRPr>
          </a:p>
          <a:p>
            <a:pPr marL="0" lvl="0" indent="0" algn="l" rtl="0">
              <a:lnSpc>
                <a:spcPct val="90000"/>
              </a:lnSpc>
              <a:spcBef>
                <a:spcPts val="750"/>
              </a:spcBef>
              <a:spcAft>
                <a:spcPts val="0"/>
              </a:spcAft>
              <a:buSzPts val="1800"/>
              <a:buNone/>
            </a:pPr>
            <a:r>
              <a:rPr lang="en-GB" dirty="0">
                <a:solidFill>
                  <a:srgbClr val="5D5D5D"/>
                </a:solidFill>
                <a:latin typeface="Arial"/>
                <a:ea typeface="Arial"/>
                <a:cs typeface="Arial"/>
                <a:sym typeface="Arial"/>
              </a:rPr>
              <a:t>What can you do to ensure that both male and female students will learn/benefit from your class or learning session?</a:t>
            </a:r>
            <a:endParaRPr lang="en-GB" dirty="0">
              <a:solidFill>
                <a:srgbClr val="5D5D5D"/>
              </a:solidFill>
            </a:endParaRPr>
          </a:p>
        </p:txBody>
      </p:sp>
    </p:spTree>
    <p:extLst>
      <p:ext uri="{BB962C8B-B14F-4D97-AF65-F5344CB8AC3E}">
        <p14:creationId xmlns:p14="http://schemas.microsoft.com/office/powerpoint/2010/main" val="2628845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uiExpand="1"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Google Shape;261;p7"/>
          <p:cNvSpPr txBox="1">
            <a:spLocks noGrp="1"/>
          </p:cNvSpPr>
          <p:nvPr>
            <p:ph type="title"/>
          </p:nvPr>
        </p:nvSpPr>
        <p:spPr>
          <a:xfrm>
            <a:off x="682073" y="1034533"/>
            <a:ext cx="78867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accent1"/>
              </a:buClr>
              <a:buSzPts val="3600"/>
              <a:buFont typeface="Georgia"/>
              <a:buNone/>
            </a:pPr>
            <a:r>
              <a:rPr lang="en-US" sz="3600" dirty="0">
                <a:solidFill>
                  <a:srgbClr val="419CD2"/>
                </a:solidFill>
                <a:latin typeface="Georgia"/>
                <a:ea typeface="Georgia"/>
                <a:cs typeface="Georgia"/>
                <a:sym typeface="Georgia"/>
              </a:rPr>
              <a:t>Individual reflection</a:t>
            </a:r>
            <a:endParaRPr sz="3600" dirty="0">
              <a:solidFill>
                <a:srgbClr val="419CD2"/>
              </a:solidFill>
              <a:latin typeface="Georgia"/>
              <a:ea typeface="Georgia"/>
              <a:cs typeface="Georgia"/>
              <a:sym typeface="Georgia"/>
            </a:endParaRPr>
          </a:p>
        </p:txBody>
      </p:sp>
      <p:sp>
        <p:nvSpPr>
          <p:cNvPr id="262" name="Google Shape;262;p7"/>
          <p:cNvSpPr txBox="1">
            <a:spLocks noGrp="1"/>
          </p:cNvSpPr>
          <p:nvPr>
            <p:ph type="body" idx="1"/>
          </p:nvPr>
        </p:nvSpPr>
        <p:spPr>
          <a:xfrm>
            <a:off x="682073" y="2212005"/>
            <a:ext cx="7779854" cy="4250049"/>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750"/>
              </a:spcBef>
              <a:spcAft>
                <a:spcPts val="0"/>
              </a:spcAft>
              <a:buClr>
                <a:srgbClr val="5D5D5D"/>
              </a:buClr>
              <a:buSzPts val="2400"/>
              <a:buChar char="•"/>
            </a:pPr>
            <a:r>
              <a:rPr lang="en-GB" sz="2400" dirty="0">
                <a:solidFill>
                  <a:srgbClr val="5D5D5D"/>
                </a:solidFill>
                <a:latin typeface="Arial"/>
                <a:ea typeface="Arial"/>
                <a:cs typeface="Arial"/>
                <a:sym typeface="Arial"/>
              </a:rPr>
              <a:t>Have you picked up any useful idea(s) that you could use, in your own teaching or facilitation practice, to enhance the learning experience of male and female students in your learning sessions?</a:t>
            </a:r>
          </a:p>
          <a:p>
            <a:pPr marL="171450" lvl="0" indent="0" algn="l" rtl="0">
              <a:lnSpc>
                <a:spcPct val="90000"/>
              </a:lnSpc>
              <a:spcBef>
                <a:spcPts val="750"/>
              </a:spcBef>
              <a:spcAft>
                <a:spcPts val="0"/>
              </a:spcAft>
              <a:buSzPts val="1800"/>
              <a:buNone/>
            </a:pPr>
            <a:endParaRPr lang="en-GB" sz="2400" dirty="0">
              <a:solidFill>
                <a:srgbClr val="5D5D5D"/>
              </a:solidFill>
              <a:latin typeface="Arial"/>
              <a:ea typeface="Arial"/>
              <a:cs typeface="Arial"/>
              <a:sym typeface="Arial"/>
            </a:endParaRPr>
          </a:p>
          <a:p>
            <a:pPr marL="171450" lvl="0" indent="-171450" algn="l" rtl="0">
              <a:lnSpc>
                <a:spcPct val="90000"/>
              </a:lnSpc>
              <a:spcBef>
                <a:spcPts val="750"/>
              </a:spcBef>
              <a:spcAft>
                <a:spcPts val="0"/>
              </a:spcAft>
              <a:buClr>
                <a:srgbClr val="5D5D5D"/>
              </a:buClr>
              <a:buSzPts val="2400"/>
              <a:buChar char="•"/>
            </a:pPr>
            <a:r>
              <a:rPr lang="en-GB" sz="2400" dirty="0">
                <a:solidFill>
                  <a:srgbClr val="5D5D5D"/>
                </a:solidFill>
                <a:latin typeface="Arial"/>
                <a:ea typeface="Arial"/>
                <a:cs typeface="Arial"/>
                <a:sym typeface="Arial"/>
              </a:rPr>
              <a:t>What are these?</a:t>
            </a:r>
          </a:p>
        </p:txBody>
      </p:sp>
      <p:sp>
        <p:nvSpPr>
          <p:cNvPr id="12" name="Rectangle 11">
            <a:extLst>
              <a:ext uri="{FF2B5EF4-FFF2-40B4-BE49-F238E27FC236}">
                <a16:creationId xmlns:a16="http://schemas.microsoft.com/office/drawing/2014/main" id="{066F1659-B86E-4C17-8852-A57D369EE344}"/>
              </a:ext>
            </a:extLst>
          </p:cNvPr>
          <p:cNvSpPr/>
          <p:nvPr/>
        </p:nvSpPr>
        <p:spPr>
          <a:xfrm>
            <a:off x="46355" y="6573198"/>
            <a:ext cx="1769806" cy="300952"/>
          </a:xfrm>
          <a:prstGeom prst="rect">
            <a:avLst/>
          </a:prstGeom>
          <a:solidFill>
            <a:srgbClr val="419C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dirty="0">
                <a:solidFill>
                  <a:schemeClr val="bg1"/>
                </a:solidFill>
              </a:rPr>
              <a:t>TL Slide 1.8</a:t>
            </a:r>
          </a:p>
        </p:txBody>
      </p:sp>
      <p:pic>
        <p:nvPicPr>
          <p:cNvPr id="14" name="Picture 13" descr="Text&#10;&#10;Description automatically generated">
            <a:extLst>
              <a:ext uri="{FF2B5EF4-FFF2-40B4-BE49-F238E27FC236}">
                <a16:creationId xmlns:a16="http://schemas.microsoft.com/office/drawing/2014/main" id="{CFB9323C-360E-489D-BCAB-3A92F9949407}"/>
              </a:ext>
            </a:extLst>
          </p:cNvPr>
          <p:cNvPicPr>
            <a:picLocks noChangeAspect="1"/>
          </p:cNvPicPr>
          <p:nvPr/>
        </p:nvPicPr>
        <p:blipFill>
          <a:blip r:embed="rId3"/>
          <a:stretch>
            <a:fillRect/>
          </a:stretch>
        </p:blipFill>
        <p:spPr>
          <a:xfrm>
            <a:off x="4189889" y="82139"/>
            <a:ext cx="4855474" cy="841250"/>
          </a:xfrm>
          <a:prstGeom prst="rect">
            <a:avLst/>
          </a:prstGeom>
        </p:spPr>
      </p:pic>
      <p:pic>
        <p:nvPicPr>
          <p:cNvPr id="15" name="Picture 14" descr="Logo, company name&#10;&#10;Description automatically generated">
            <a:extLst>
              <a:ext uri="{FF2B5EF4-FFF2-40B4-BE49-F238E27FC236}">
                <a16:creationId xmlns:a16="http://schemas.microsoft.com/office/drawing/2014/main" id="{C9B78208-9CAA-462C-83DE-FE322FD249EA}"/>
              </a:ext>
            </a:extLst>
          </p:cNvPr>
          <p:cNvPicPr>
            <a:picLocks noChangeAspect="1"/>
          </p:cNvPicPr>
          <p:nvPr/>
        </p:nvPicPr>
        <p:blipFill>
          <a:blip r:embed="rId4"/>
          <a:stretch>
            <a:fillRect/>
          </a:stretch>
        </p:blipFill>
        <p:spPr>
          <a:xfrm>
            <a:off x="7896373" y="6188556"/>
            <a:ext cx="932569" cy="546997"/>
          </a:xfrm>
          <a:prstGeom prst="rect">
            <a:avLst/>
          </a:prstGeom>
        </p:spPr>
      </p:pic>
      <p:cxnSp>
        <p:nvCxnSpPr>
          <p:cNvPr id="16" name="Straight Connector 15">
            <a:extLst>
              <a:ext uri="{FF2B5EF4-FFF2-40B4-BE49-F238E27FC236}">
                <a16:creationId xmlns:a16="http://schemas.microsoft.com/office/drawing/2014/main" id="{F2D1B21E-8980-4774-962B-DAB24D416468}"/>
              </a:ext>
            </a:extLst>
          </p:cNvPr>
          <p:cNvCxnSpPr/>
          <p:nvPr/>
        </p:nvCxnSpPr>
        <p:spPr>
          <a:xfrm>
            <a:off x="-1" y="923389"/>
            <a:ext cx="9144000" cy="0"/>
          </a:xfrm>
          <a:prstGeom prst="line">
            <a:avLst/>
          </a:prstGeom>
        </p:spPr>
        <p:style>
          <a:lnRef idx="1">
            <a:schemeClr val="dk1"/>
          </a:lnRef>
          <a:fillRef idx="0">
            <a:schemeClr val="dk1"/>
          </a:fillRef>
          <a:effectRef idx="0">
            <a:schemeClr val="dk1"/>
          </a:effectRef>
          <a:fontRef idx="minor">
            <a:schemeClr val="tx1"/>
          </a:fontRef>
        </p:style>
      </p:cxnSp>
      <p:pic>
        <p:nvPicPr>
          <p:cNvPr id="9" name="Picture 8">
            <a:extLst>
              <a:ext uri="{FF2B5EF4-FFF2-40B4-BE49-F238E27FC236}">
                <a16:creationId xmlns:a16="http://schemas.microsoft.com/office/drawing/2014/main" id="{F728BD5D-0B29-4F46-9452-FAFC9C39D55D}"/>
              </a:ext>
            </a:extLst>
          </p:cNvPr>
          <p:cNvPicPr>
            <a:picLocks noChangeAspect="1"/>
          </p:cNvPicPr>
          <p:nvPr/>
        </p:nvPicPr>
        <p:blipFill>
          <a:blip r:embed="rId5"/>
          <a:srcRect/>
          <a:stretch/>
        </p:blipFill>
        <p:spPr>
          <a:xfrm>
            <a:off x="348899" y="179216"/>
            <a:ext cx="3218265" cy="69681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Shape 260"/>
        <p:cNvGrpSpPr/>
        <p:nvPr/>
      </p:nvGrpSpPr>
      <p:grpSpPr>
        <a:xfrm>
          <a:off x="0" y="0"/>
          <a:ext cx="0" cy="0"/>
          <a:chOff x="0" y="0"/>
          <a:chExt cx="0" cy="0"/>
        </a:xfrm>
      </p:grpSpPr>
      <p:sp>
        <p:nvSpPr>
          <p:cNvPr id="261" name="Google Shape;261;p7"/>
          <p:cNvSpPr txBox="1">
            <a:spLocks noGrp="1"/>
          </p:cNvSpPr>
          <p:nvPr>
            <p:ph type="title"/>
          </p:nvPr>
        </p:nvSpPr>
        <p:spPr>
          <a:xfrm>
            <a:off x="682073" y="1034533"/>
            <a:ext cx="78867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chemeClr val="accent1"/>
              </a:buClr>
              <a:buSzPts val="3600"/>
              <a:buFont typeface="Georgia"/>
              <a:buNone/>
            </a:pPr>
            <a:r>
              <a:rPr lang="en-GB" sz="3600" dirty="0">
                <a:solidFill>
                  <a:srgbClr val="419CD2"/>
                </a:solidFill>
                <a:latin typeface="Georgia"/>
                <a:ea typeface="Georgia"/>
                <a:cs typeface="Georgia"/>
                <a:sym typeface="Georgia"/>
              </a:rPr>
              <a:t>Topsy Turvy (also known as reverse brainstorming)</a:t>
            </a:r>
            <a:endParaRPr sz="3600" dirty="0">
              <a:solidFill>
                <a:srgbClr val="419CD2"/>
              </a:solidFill>
              <a:latin typeface="Georgia"/>
              <a:ea typeface="Georgia"/>
              <a:cs typeface="Georgia"/>
              <a:sym typeface="Georgia"/>
            </a:endParaRPr>
          </a:p>
        </p:txBody>
      </p:sp>
      <p:sp>
        <p:nvSpPr>
          <p:cNvPr id="262" name="Google Shape;262;p7"/>
          <p:cNvSpPr txBox="1">
            <a:spLocks noGrp="1"/>
          </p:cNvSpPr>
          <p:nvPr>
            <p:ph type="body" idx="1"/>
          </p:nvPr>
        </p:nvSpPr>
        <p:spPr>
          <a:xfrm>
            <a:off x="682073" y="2372880"/>
            <a:ext cx="7779854" cy="4250049"/>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5D5D5D"/>
              </a:buClr>
              <a:buSzPts val="2400"/>
              <a:buNone/>
            </a:pPr>
            <a:r>
              <a:rPr lang="en-GB" sz="2400" dirty="0">
                <a:solidFill>
                  <a:srgbClr val="5D5D5D"/>
                </a:solidFill>
                <a:latin typeface="Arial"/>
                <a:ea typeface="Arial"/>
                <a:cs typeface="Arial"/>
                <a:sym typeface="Arial"/>
              </a:rPr>
              <a:t>5 steps to reverse brainstorming:</a:t>
            </a:r>
            <a:endParaRPr lang="en-GB" sz="2400" dirty="0">
              <a:solidFill>
                <a:srgbClr val="5D5D5D"/>
              </a:solidFill>
            </a:endParaRPr>
          </a:p>
          <a:p>
            <a:pPr marL="342900" lvl="0" indent="-342900" algn="l" rtl="0">
              <a:lnSpc>
                <a:spcPct val="90000"/>
              </a:lnSpc>
              <a:spcBef>
                <a:spcPts val="750"/>
              </a:spcBef>
              <a:spcAft>
                <a:spcPts val="0"/>
              </a:spcAft>
              <a:buClr>
                <a:srgbClr val="5D5D5D"/>
              </a:buClr>
              <a:buSzPts val="2400"/>
              <a:buAutoNum type="arabicParenR"/>
            </a:pPr>
            <a:r>
              <a:rPr lang="en-GB" sz="2400" dirty="0">
                <a:solidFill>
                  <a:srgbClr val="5D5D5D"/>
                </a:solidFill>
                <a:latin typeface="Arial"/>
                <a:ea typeface="Arial"/>
                <a:cs typeface="Arial"/>
                <a:sym typeface="Arial"/>
              </a:rPr>
              <a:t>Identify the problem/challenge</a:t>
            </a:r>
            <a:endParaRPr lang="en-GB" sz="2400" dirty="0">
              <a:solidFill>
                <a:srgbClr val="5D5D5D"/>
              </a:solidFill>
            </a:endParaRPr>
          </a:p>
          <a:p>
            <a:pPr marL="342900" lvl="0" indent="-342900" algn="l" rtl="0">
              <a:lnSpc>
                <a:spcPct val="90000"/>
              </a:lnSpc>
              <a:spcBef>
                <a:spcPts val="750"/>
              </a:spcBef>
              <a:spcAft>
                <a:spcPts val="0"/>
              </a:spcAft>
              <a:buClr>
                <a:srgbClr val="5D5D5D"/>
              </a:buClr>
              <a:buSzPts val="2400"/>
              <a:buAutoNum type="arabicParenR"/>
            </a:pPr>
            <a:r>
              <a:rPr lang="en-GB" sz="2400" dirty="0">
                <a:solidFill>
                  <a:srgbClr val="5D5D5D"/>
                </a:solidFill>
                <a:latin typeface="Arial"/>
                <a:ea typeface="Arial"/>
                <a:cs typeface="Arial"/>
                <a:sym typeface="Arial"/>
              </a:rPr>
              <a:t>Reverse the problem/challenge</a:t>
            </a:r>
            <a:endParaRPr lang="en-GB" sz="2400" dirty="0">
              <a:solidFill>
                <a:srgbClr val="5D5D5D"/>
              </a:solidFill>
            </a:endParaRPr>
          </a:p>
          <a:p>
            <a:pPr marL="342900" lvl="0" indent="-342900" algn="l" rtl="0">
              <a:lnSpc>
                <a:spcPct val="90000"/>
              </a:lnSpc>
              <a:spcBef>
                <a:spcPts val="750"/>
              </a:spcBef>
              <a:spcAft>
                <a:spcPts val="0"/>
              </a:spcAft>
              <a:buClr>
                <a:srgbClr val="5D5D5D"/>
              </a:buClr>
              <a:buSzPts val="2400"/>
              <a:buAutoNum type="arabicParenR"/>
            </a:pPr>
            <a:r>
              <a:rPr lang="en-GB" sz="2400" dirty="0">
                <a:solidFill>
                  <a:srgbClr val="5D5D5D"/>
                </a:solidFill>
                <a:latin typeface="Arial"/>
                <a:ea typeface="Arial"/>
                <a:cs typeface="Arial"/>
                <a:sym typeface="Arial"/>
              </a:rPr>
              <a:t>Brainstorm the reverse problem to generate reverse solution ideas</a:t>
            </a:r>
            <a:endParaRPr lang="en-GB" sz="2400" dirty="0">
              <a:solidFill>
                <a:srgbClr val="5D5D5D"/>
              </a:solidFill>
            </a:endParaRPr>
          </a:p>
          <a:p>
            <a:pPr marL="342900" lvl="0" indent="-342900" algn="l" rtl="0">
              <a:lnSpc>
                <a:spcPct val="90000"/>
              </a:lnSpc>
              <a:spcBef>
                <a:spcPts val="750"/>
              </a:spcBef>
              <a:spcAft>
                <a:spcPts val="0"/>
              </a:spcAft>
              <a:buClr>
                <a:srgbClr val="5D5D5D"/>
              </a:buClr>
              <a:buSzPts val="2400"/>
              <a:buAutoNum type="arabicParenR"/>
            </a:pPr>
            <a:r>
              <a:rPr lang="en-GB" sz="2400" dirty="0">
                <a:solidFill>
                  <a:srgbClr val="5D5D5D"/>
                </a:solidFill>
                <a:latin typeface="Arial"/>
                <a:ea typeface="Arial"/>
                <a:cs typeface="Arial"/>
                <a:sym typeface="Arial"/>
              </a:rPr>
              <a:t>Reverse the ideas for the reverse problem into solution ideas for the original problem</a:t>
            </a:r>
            <a:endParaRPr lang="en-GB" sz="2400" dirty="0">
              <a:solidFill>
                <a:srgbClr val="5D5D5D"/>
              </a:solidFill>
            </a:endParaRPr>
          </a:p>
          <a:p>
            <a:pPr marL="342900" lvl="0" indent="-342900" algn="l" rtl="0">
              <a:lnSpc>
                <a:spcPct val="90000"/>
              </a:lnSpc>
              <a:spcBef>
                <a:spcPts val="750"/>
              </a:spcBef>
              <a:spcAft>
                <a:spcPts val="0"/>
              </a:spcAft>
              <a:buClr>
                <a:srgbClr val="5D5D5D"/>
              </a:buClr>
              <a:buSzPts val="2400"/>
              <a:buAutoNum type="arabicParenR"/>
            </a:pPr>
            <a:r>
              <a:rPr lang="en-GB" sz="2400" dirty="0">
                <a:solidFill>
                  <a:srgbClr val="5D5D5D"/>
                </a:solidFill>
                <a:latin typeface="Arial"/>
                <a:ea typeface="Arial"/>
                <a:cs typeface="Arial"/>
                <a:sym typeface="Arial"/>
              </a:rPr>
              <a:t>Evaluate the solution ideas</a:t>
            </a:r>
          </a:p>
          <a:p>
            <a:pPr marL="342900" lvl="0" indent="-342900" algn="l" rtl="0">
              <a:lnSpc>
                <a:spcPct val="90000"/>
              </a:lnSpc>
              <a:spcBef>
                <a:spcPts val="750"/>
              </a:spcBef>
              <a:spcAft>
                <a:spcPts val="0"/>
              </a:spcAft>
              <a:buClr>
                <a:srgbClr val="5D5D5D"/>
              </a:buClr>
              <a:buSzPts val="2400"/>
              <a:buAutoNum type="arabicParenR"/>
            </a:pPr>
            <a:endParaRPr lang="en-GB" sz="2400" dirty="0">
              <a:solidFill>
                <a:srgbClr val="5D5D5D"/>
              </a:solidFill>
              <a:latin typeface="Arial"/>
              <a:cs typeface="Arial"/>
              <a:sym typeface="Arial"/>
            </a:endParaRPr>
          </a:p>
          <a:p>
            <a:pPr marL="0" indent="0">
              <a:spcBef>
                <a:spcPts val="750"/>
              </a:spcBef>
              <a:buClr>
                <a:srgbClr val="5D5D5D"/>
              </a:buClr>
              <a:buSzPts val="2400"/>
              <a:buNone/>
            </a:pPr>
            <a:r>
              <a:rPr lang="en-GB" sz="1800" u="sng" dirty="0">
                <a:solidFill>
                  <a:schemeClr val="hlink"/>
                </a:solidFill>
                <a:latin typeface="Arial"/>
                <a:ea typeface="Arial"/>
                <a:cs typeface="Arial"/>
                <a:sym typeface="Arial"/>
                <a:hlinkClick r:id="rId3"/>
              </a:rPr>
              <a:t>https://www.mindtools.com/pages/article/newCT_96.htm</a:t>
            </a:r>
            <a:r>
              <a:rPr lang="en-GB" sz="1800" dirty="0">
                <a:solidFill>
                  <a:srgbClr val="5D5D5D"/>
                </a:solidFill>
                <a:latin typeface="Arial"/>
                <a:ea typeface="Arial"/>
                <a:cs typeface="Arial"/>
                <a:sym typeface="Arial"/>
              </a:rPr>
              <a:t> </a:t>
            </a:r>
            <a:endParaRPr lang="en-GB" sz="1800" dirty="0"/>
          </a:p>
          <a:p>
            <a:pPr marL="342900" lvl="0" indent="-342900" algn="l" rtl="0">
              <a:lnSpc>
                <a:spcPct val="90000"/>
              </a:lnSpc>
              <a:spcBef>
                <a:spcPts val="750"/>
              </a:spcBef>
              <a:spcAft>
                <a:spcPts val="0"/>
              </a:spcAft>
              <a:buClr>
                <a:srgbClr val="5D5D5D"/>
              </a:buClr>
              <a:buSzPts val="2400"/>
              <a:buAutoNum type="arabicParenR"/>
            </a:pPr>
            <a:endParaRPr lang="en-GB" sz="2400" dirty="0"/>
          </a:p>
        </p:txBody>
      </p:sp>
      <p:sp>
        <p:nvSpPr>
          <p:cNvPr id="12" name="Rectangle 11">
            <a:extLst>
              <a:ext uri="{FF2B5EF4-FFF2-40B4-BE49-F238E27FC236}">
                <a16:creationId xmlns:a16="http://schemas.microsoft.com/office/drawing/2014/main" id="{066F1659-B86E-4C17-8852-A57D369EE344}"/>
              </a:ext>
            </a:extLst>
          </p:cNvPr>
          <p:cNvSpPr/>
          <p:nvPr/>
        </p:nvSpPr>
        <p:spPr>
          <a:xfrm>
            <a:off x="46355" y="6573198"/>
            <a:ext cx="1769806" cy="300952"/>
          </a:xfrm>
          <a:prstGeom prst="rect">
            <a:avLst/>
          </a:prstGeom>
          <a:solidFill>
            <a:srgbClr val="419C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GB" dirty="0">
                <a:solidFill>
                  <a:schemeClr val="bg1"/>
                </a:solidFill>
              </a:rPr>
              <a:t>TL Slide 1.9</a:t>
            </a:r>
          </a:p>
        </p:txBody>
      </p:sp>
      <p:pic>
        <p:nvPicPr>
          <p:cNvPr id="14" name="Picture 13" descr="Text&#10;&#10;Description automatically generated">
            <a:extLst>
              <a:ext uri="{FF2B5EF4-FFF2-40B4-BE49-F238E27FC236}">
                <a16:creationId xmlns:a16="http://schemas.microsoft.com/office/drawing/2014/main" id="{CFB9323C-360E-489D-BCAB-3A92F9949407}"/>
              </a:ext>
            </a:extLst>
          </p:cNvPr>
          <p:cNvPicPr>
            <a:picLocks noChangeAspect="1"/>
          </p:cNvPicPr>
          <p:nvPr/>
        </p:nvPicPr>
        <p:blipFill>
          <a:blip r:embed="rId4"/>
          <a:stretch>
            <a:fillRect/>
          </a:stretch>
        </p:blipFill>
        <p:spPr>
          <a:xfrm>
            <a:off x="4189889" y="82139"/>
            <a:ext cx="4855474" cy="841250"/>
          </a:xfrm>
          <a:prstGeom prst="rect">
            <a:avLst/>
          </a:prstGeom>
        </p:spPr>
      </p:pic>
      <p:pic>
        <p:nvPicPr>
          <p:cNvPr id="15" name="Picture 14" descr="Logo, company name&#10;&#10;Description automatically generated">
            <a:extLst>
              <a:ext uri="{FF2B5EF4-FFF2-40B4-BE49-F238E27FC236}">
                <a16:creationId xmlns:a16="http://schemas.microsoft.com/office/drawing/2014/main" id="{C9B78208-9CAA-462C-83DE-FE322FD249EA}"/>
              </a:ext>
            </a:extLst>
          </p:cNvPr>
          <p:cNvPicPr>
            <a:picLocks noChangeAspect="1"/>
          </p:cNvPicPr>
          <p:nvPr/>
        </p:nvPicPr>
        <p:blipFill>
          <a:blip r:embed="rId5"/>
          <a:stretch>
            <a:fillRect/>
          </a:stretch>
        </p:blipFill>
        <p:spPr>
          <a:xfrm>
            <a:off x="7896373" y="6188556"/>
            <a:ext cx="932569" cy="546997"/>
          </a:xfrm>
          <a:prstGeom prst="rect">
            <a:avLst/>
          </a:prstGeom>
        </p:spPr>
      </p:pic>
      <p:cxnSp>
        <p:nvCxnSpPr>
          <p:cNvPr id="16" name="Straight Connector 15">
            <a:extLst>
              <a:ext uri="{FF2B5EF4-FFF2-40B4-BE49-F238E27FC236}">
                <a16:creationId xmlns:a16="http://schemas.microsoft.com/office/drawing/2014/main" id="{F2D1B21E-8980-4774-962B-DAB24D416468}"/>
              </a:ext>
            </a:extLst>
          </p:cNvPr>
          <p:cNvCxnSpPr/>
          <p:nvPr/>
        </p:nvCxnSpPr>
        <p:spPr>
          <a:xfrm>
            <a:off x="-1" y="923389"/>
            <a:ext cx="9144000" cy="0"/>
          </a:xfrm>
          <a:prstGeom prst="line">
            <a:avLst/>
          </a:prstGeom>
        </p:spPr>
        <p:style>
          <a:lnRef idx="1">
            <a:schemeClr val="dk1"/>
          </a:lnRef>
          <a:fillRef idx="0">
            <a:schemeClr val="dk1"/>
          </a:fillRef>
          <a:effectRef idx="0">
            <a:schemeClr val="dk1"/>
          </a:effectRef>
          <a:fontRef idx="minor">
            <a:schemeClr val="tx1"/>
          </a:fontRef>
        </p:style>
      </p:cxnSp>
      <p:pic>
        <p:nvPicPr>
          <p:cNvPr id="9" name="Picture 8">
            <a:extLst>
              <a:ext uri="{FF2B5EF4-FFF2-40B4-BE49-F238E27FC236}">
                <a16:creationId xmlns:a16="http://schemas.microsoft.com/office/drawing/2014/main" id="{F728BD5D-0B29-4F46-9452-FAFC9C39D55D}"/>
              </a:ext>
            </a:extLst>
          </p:cNvPr>
          <p:cNvPicPr>
            <a:picLocks noChangeAspect="1"/>
          </p:cNvPicPr>
          <p:nvPr/>
        </p:nvPicPr>
        <p:blipFill>
          <a:blip r:embed="rId6"/>
          <a:srcRect/>
          <a:stretch/>
        </p:blipFill>
        <p:spPr>
          <a:xfrm>
            <a:off x="348899" y="179216"/>
            <a:ext cx="3218265" cy="696811"/>
          </a:xfrm>
          <a:prstGeom prst="rect">
            <a:avLst/>
          </a:prstGeom>
        </p:spPr>
      </p:pic>
    </p:spTree>
    <p:extLst>
      <p:ext uri="{BB962C8B-B14F-4D97-AF65-F5344CB8AC3E}">
        <p14:creationId xmlns:p14="http://schemas.microsoft.com/office/powerpoint/2010/main" val="488594979"/>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General document" ma:contentTypeID="0x01010045AB960FE54F224EABB07E78153F48D1009C8C2631AD7BD14685B1801652E631EF" ma:contentTypeVersion="1" ma:contentTypeDescription="" ma:contentTypeScope="" ma:versionID="f93296b0ca8b7566d611830e4235618a">
  <xsd:schema xmlns:xsd="http://www.w3.org/2001/XMLSchema" xmlns:xs="http://www.w3.org/2001/XMLSchema" xmlns:p="http://schemas.microsoft.com/office/2006/metadata/properties" targetNamespace="http://schemas.microsoft.com/office/2006/metadata/properties" ma:root="true" ma:fieldsID="0967b7be50301903c78f9c39c6fd9af8">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DE0A50A-8E0A-4695-A702-0A368CC33D6A}">
  <ds:schemaRefs>
    <ds:schemaRef ds:uri="http://schemas.microsoft.com/sharepoint/v3/contenttype/forms"/>
  </ds:schemaRefs>
</ds:datastoreItem>
</file>

<file path=customXml/itemProps2.xml><?xml version="1.0" encoding="utf-8"?>
<ds:datastoreItem xmlns:ds="http://schemas.openxmlformats.org/officeDocument/2006/customXml" ds:itemID="{8F80BB7B-CCD9-45F6-A80A-0CC743DB0A41}">
  <ds:schemaRefs>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2EC0EDE6-8D47-4E6F-8F2F-D9DA50328133}">
  <ds:schemaRefs>
    <ds:schemaRef ds:uri="http://purl.org/dc/elements/1.1/"/>
    <ds:schemaRef ds:uri="http://purl.org/dc/terms/"/>
    <ds:schemaRef ds:uri="http://schemas.microsoft.com/internal/obd"/>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4</TotalTime>
  <Words>1158</Words>
  <Application>Microsoft Office PowerPoint</Application>
  <PresentationFormat>On-screen Show (4:3)</PresentationFormat>
  <Paragraphs>158</Paragraphs>
  <Slides>23</Slides>
  <Notes>23</Notes>
  <HiddenSlides>1</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Georgia</vt:lpstr>
      <vt:lpstr>Office Theme</vt:lpstr>
      <vt:lpstr>Transformative Learning - developing critical reflective thinking in learners</vt:lpstr>
      <vt:lpstr>Day 1: Thinking over knowing</vt:lpstr>
      <vt:lpstr>Learning contract - ways of working</vt:lpstr>
      <vt:lpstr>Learning outcomes for Day 1</vt:lpstr>
      <vt:lpstr>PowerPoint Presentation</vt:lpstr>
      <vt:lpstr>PowerPoint Presentation</vt:lpstr>
      <vt:lpstr>PowerPoint Presentation</vt:lpstr>
      <vt:lpstr>Individual reflection</vt:lpstr>
      <vt:lpstr>Topsy Turvy (also known as reverse brainstorming)</vt:lpstr>
      <vt:lpstr>Individual reflection</vt:lpstr>
      <vt:lpstr>Overall objectives of session:  The Promise vs The Reality</vt:lpstr>
      <vt:lpstr>Group discussion and reflection (5 mins)</vt:lpstr>
      <vt:lpstr>PowerPoint Presentation</vt:lpstr>
      <vt:lpstr>Group discussion: comparative analysis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TESCEA was part of the UKAID-funded SPHEIR programme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Course Redesign for Significant Learning and Transformation Workshop</dc:title>
  <dc:creator>Jennifer Chapin</dc:creator>
  <cp:lastModifiedBy>Sian Harris</cp:lastModifiedBy>
  <cp:revision>2</cp:revision>
  <dcterms:created xsi:type="dcterms:W3CDTF">2018-08-01T11:25:02Z</dcterms:created>
  <dcterms:modified xsi:type="dcterms:W3CDTF">2021-12-14T14:58:54Z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0x01010045AB960FE54F224EABB07E78153F48D1009C8C2631AD7BD14685B1801652E631EF</vt:lpwstr>
  </property>
</Properties>
</file>